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5.xml" ContentType="application/vnd.openxmlformats-officedocument.presentationml.notesSlide+xml"/>
  <Override PartName="/ppt/tags/tag1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91" r:id="rId3"/>
    <p:sldId id="259" r:id="rId4"/>
    <p:sldId id="292" r:id="rId5"/>
    <p:sldId id="293" r:id="rId6"/>
    <p:sldId id="294" r:id="rId7"/>
    <p:sldId id="295" r:id="rId8"/>
    <p:sldId id="260" r:id="rId9"/>
    <p:sldId id="307" r:id="rId10"/>
    <p:sldId id="308" r:id="rId11"/>
    <p:sldId id="309" r:id="rId12"/>
    <p:sldId id="310" r:id="rId13"/>
    <p:sldId id="311" r:id="rId14"/>
    <p:sldId id="312" r:id="rId15"/>
    <p:sldId id="313" r:id="rId16"/>
    <p:sldId id="287" r:id="rId17"/>
    <p:sldId id="286" r:id="rId18"/>
    <p:sldId id="289" r:id="rId19"/>
    <p:sldId id="290" r:id="rId20"/>
    <p:sldId id="296" r:id="rId21"/>
    <p:sldId id="297" r:id="rId22"/>
    <p:sldId id="298" r:id="rId23"/>
    <p:sldId id="299" r:id="rId24"/>
    <p:sldId id="300" r:id="rId25"/>
    <p:sldId id="271" r:id="rId26"/>
    <p:sldId id="257" r:id="rId27"/>
    <p:sldId id="301" r:id="rId28"/>
    <p:sldId id="302" r:id="rId29"/>
    <p:sldId id="303" r:id="rId30"/>
    <p:sldId id="258" r:id="rId31"/>
    <p:sldId id="304" r:id="rId32"/>
    <p:sldId id="261" r:id="rId33"/>
    <p:sldId id="264" r:id="rId34"/>
    <p:sldId id="263" r:id="rId35"/>
    <p:sldId id="267" r:id="rId36"/>
    <p:sldId id="274" r:id="rId37"/>
    <p:sldId id="305" r:id="rId38"/>
    <p:sldId id="306" r:id="rId39"/>
    <p:sldId id="338" r:id="rId40"/>
    <p:sldId id="339" r:id="rId41"/>
    <p:sldId id="285" r:id="rId42"/>
  </p:sldIdLst>
  <p:sldSz cx="18288000" cy="10287000"/>
  <p:notesSz cx="6858000" cy="9144000"/>
  <p:embeddedFontLst>
    <p:embeddedFont>
      <p:font typeface="Teko Medium" panose="02010600030101010101" charset="-122"/>
      <p:regular r:id="rId44"/>
    </p:embeddedFont>
    <p:embeddedFont>
      <p:font typeface="Calibri" panose="020F0502020204030204" pitchFamily="34" charset="0"/>
      <p:regular r:id="rId45"/>
      <p:bold r:id="rId46"/>
      <p:italic r:id="rId47"/>
      <p:boldItalic r:id="rId48"/>
    </p:embeddedFont>
    <p:embeddedFont>
      <p:font typeface="Malgun Gothic Semilight" panose="020B0502040204020203" pitchFamily="34" charset="-122"/>
      <p:regular r:id="rId49"/>
    </p:embeddedFont>
    <p:embeddedFont>
      <p:font typeface="Montserrat" panose="00000500000000000000" pitchFamily="2" charset="0"/>
      <p:regular r:id="rId50"/>
      <p:bold r:id="rId51"/>
      <p:italic r:id="rId52"/>
      <p:boldItalic r:id="rId53"/>
    </p:embeddedFont>
    <p:embeddedFont>
      <p:font typeface="Palatino Linotype" panose="02040502050505030304" pitchFamily="18" charset="0"/>
      <p:regular r:id="rId54"/>
      <p:bold r:id="rId55"/>
      <p:italic r:id="rId56"/>
      <p:boldItalic r:id="rId57"/>
    </p:embeddedFont>
    <p:embeddedFont>
      <p:font typeface="华文中宋" panose="02010600040101010101" pitchFamily="2" charset="-122"/>
      <p:regular r:id="rId58"/>
    </p:embeddedFont>
  </p:embeddedFontLst>
  <p:custDataLst>
    <p:tags r:id="rId5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51" d="100"/>
          <a:sy n="51" d="100"/>
        </p:scale>
        <p:origin x="898" y="3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9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9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9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8.jpe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10.xml"/><Relationship Id="rId7"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10" Type="http://schemas.openxmlformats.org/officeDocument/2006/relationships/image" Target="../media/image36.jpeg"/><Relationship Id="rId4" Type="http://schemas.openxmlformats.org/officeDocument/2006/relationships/tags" Target="../tags/tag11.xml"/><Relationship Id="rId9"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7.jpeg"/><Relationship Id="rId5" Type="http://schemas.openxmlformats.org/officeDocument/2006/relationships/image" Target="../media/image2.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9.jpeg"/></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8.xml"/><Relationship Id="rId3" Type="http://schemas.openxmlformats.org/officeDocument/2006/relationships/tags" Target="../tags/tag19.xml"/><Relationship Id="rId7"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9.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srcRect t="7812" b="7811"/>
          <a:stretch>
            <a:fillRect/>
          </a:stretch>
        </p:blipFill>
        <p:spPr>
          <a:xfrm>
            <a:off x="0" y="0"/>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88" name="Google Shape;88;p13"/>
          <p:cNvGrpSpPr/>
          <p:nvPr/>
        </p:nvGrpSpPr>
        <p:grpSpPr>
          <a:xfrm>
            <a:off x="4793437" y="2797555"/>
            <a:ext cx="9023804" cy="4381418"/>
            <a:chOff x="-108434" y="449539"/>
            <a:chExt cx="12031740" cy="5841890"/>
          </a:xfrm>
        </p:grpSpPr>
        <p:sp>
          <p:nvSpPr>
            <p:cNvPr id="89" name="Google Shape;89;p13"/>
            <p:cNvSpPr txBox="1"/>
            <p:nvPr/>
          </p:nvSpPr>
          <p:spPr>
            <a:xfrm>
              <a:off x="-108434" y="449539"/>
              <a:ext cx="11279700" cy="3077765"/>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altLang="zh-CN" sz="12500" b="0" i="0" u="none" strike="noStrike" cap="none"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DNS</a:t>
              </a:r>
              <a:endParaRPr dirty="0">
                <a:latin typeface="Times New Roman" panose="02020603050405020304" pitchFamily="18" charset="0"/>
                <a:ea typeface="宋体" pitchFamily="2" charset="-122"/>
              </a:endParaRPr>
            </a:p>
          </p:txBody>
        </p:sp>
        <p:sp>
          <p:nvSpPr>
            <p:cNvPr id="90" name="Google Shape;90;p13"/>
            <p:cNvSpPr txBox="1"/>
            <p:nvPr/>
          </p:nvSpPr>
          <p:spPr>
            <a:xfrm>
              <a:off x="-1" y="2133795"/>
              <a:ext cx="11923307" cy="4157634"/>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6885"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Hijacking</a:t>
              </a:r>
              <a:endParaRPr dirty="0">
                <a:latin typeface="Times New Roman" panose="02020603050405020304" pitchFamily="18" charset="0"/>
                <a:ea typeface="宋体" pitchFamily="2" charset="-122"/>
              </a:endParaRPr>
            </a:p>
          </p:txBody>
        </p:sp>
      </p:gr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9" name="Google Shape;99;p13"/>
          <p:cNvSpPr txBox="1"/>
          <p:nvPr/>
        </p:nvSpPr>
        <p:spPr>
          <a:xfrm>
            <a:off x="6680299" y="8862060"/>
            <a:ext cx="4927402" cy="5170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b="0" i="0" u="none" strike="noStrike" cap="none" dirty="0">
                <a:solidFill>
                  <a:srgbClr val="FFFFFF"/>
                </a:solidFill>
                <a:latin typeface="Times New Roman" panose="02020603050405020304" pitchFamily="18" charset="0"/>
                <a:ea typeface="宋体" pitchFamily="2" charset="-122"/>
                <a:cs typeface="Montserrat" panose="00000500000000000000"/>
                <a:sym typeface="Montserrat" panose="00000500000000000000"/>
              </a:rPr>
              <a:t>Group 10</a:t>
            </a:r>
            <a:endParaRPr dirty="0">
              <a:latin typeface="Times New Roman" panose="02020603050405020304" pitchFamily="18" charset="0"/>
              <a:ea typeface="宋体" pitchFamily="2" charset="-122"/>
            </a:endParaRPr>
          </a:p>
        </p:txBody>
      </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 name="文本框 1"/>
          <p:cNvSpPr txBox="1"/>
          <p:nvPr/>
        </p:nvSpPr>
        <p:spPr>
          <a:xfrm>
            <a:off x="5146437" y="7489445"/>
            <a:ext cx="8359981" cy="584775"/>
          </a:xfrm>
          <a:prstGeom prst="rect">
            <a:avLst/>
          </a:prstGeom>
          <a:noFill/>
        </p:spPr>
        <p:txBody>
          <a:bodyPr wrap="none" rtlCol="0">
            <a:spAutoFit/>
          </a:bodyPr>
          <a:lstStyle/>
          <a:p>
            <a:r>
              <a:rPr lang="zh-CN" altLang="en-US" sz="3200" b="1" dirty="0">
                <a:solidFill>
                  <a:schemeClr val="bg1"/>
                </a:solidFill>
                <a:latin typeface="Times New Roman" panose="02020603050405020304" pitchFamily="18" charset="0"/>
                <a:ea typeface="宋体" pitchFamily="2" charset="-122"/>
              </a:rPr>
              <a:t>杨竣尧 郭荣锦 李晋一 林宇晟 谭演锋 梁卓文</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1"/>
          <p:cNvPicPr preferRelativeResize="0"/>
          <p:nvPr/>
        </p:nvPicPr>
        <p:blipFill rotWithShape="1">
          <a:blip r:embed="rId3"/>
          <a:srcRect t="21875" b="21874"/>
          <a:stretch>
            <a:fillRect/>
          </a:stretch>
        </p:blipFill>
        <p:spPr>
          <a:xfrm>
            <a:off x="0" y="0"/>
            <a:ext cx="18288000" cy="10287000"/>
          </a:xfrm>
          <a:prstGeom prst="rect">
            <a:avLst/>
          </a:prstGeom>
          <a:noFill/>
          <a:ln>
            <a:noFill/>
          </a:ln>
        </p:spPr>
      </p:pic>
      <p:grpSp>
        <p:nvGrpSpPr>
          <p:cNvPr id="481" name="Google Shape;481;p31"/>
          <p:cNvGrpSpPr/>
          <p:nvPr/>
        </p:nvGrpSpPr>
        <p:grpSpPr>
          <a:xfrm>
            <a:off x="527634" y="2274788"/>
            <a:ext cx="17415540" cy="6436850"/>
            <a:chOff x="0" y="-38100"/>
            <a:chExt cx="4586809" cy="1695302"/>
          </a:xfrm>
        </p:grpSpPr>
        <p:sp>
          <p:nvSpPr>
            <p:cNvPr id="482" name="Google Shape;482;p31"/>
            <p:cNvSpPr/>
            <p:nvPr/>
          </p:nvSpPr>
          <p:spPr>
            <a:xfrm>
              <a:off x="0" y="0"/>
              <a:ext cx="4586809" cy="1657202"/>
            </a:xfrm>
            <a:custGeom>
              <a:avLst/>
              <a:gdLst/>
              <a:ahLst/>
              <a:cxnLst/>
              <a:rect l="l" t="t" r="r" b="b"/>
              <a:pathLst>
                <a:path w="4586809" h="1657202" extrusionOk="0">
                  <a:moveTo>
                    <a:pt x="0" y="0"/>
                  </a:moveTo>
                  <a:lnTo>
                    <a:pt x="4586809" y="0"/>
                  </a:lnTo>
                  <a:lnTo>
                    <a:pt x="4586809" y="1657202"/>
                  </a:lnTo>
                  <a:lnTo>
                    <a:pt x="0" y="1657202"/>
                  </a:lnTo>
                  <a:close/>
                </a:path>
              </a:pathLst>
            </a:custGeom>
            <a:solidFill>
              <a:srgbClr val="41B8D5"/>
            </a:solidFill>
            <a:ln>
              <a:noFill/>
            </a:ln>
          </p:spPr>
        </p:sp>
        <p:sp>
          <p:nvSpPr>
            <p:cNvPr id="483" name="Google Shape;483;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4" name="Google Shape;484;p31"/>
          <p:cNvGrpSpPr/>
          <p:nvPr/>
        </p:nvGrpSpPr>
        <p:grpSpPr>
          <a:xfrm>
            <a:off x="527634" y="2122388"/>
            <a:ext cx="17221148" cy="6436850"/>
            <a:chOff x="0" y="-38100"/>
            <a:chExt cx="4535611" cy="1695302"/>
          </a:xfrm>
        </p:grpSpPr>
        <p:sp>
          <p:nvSpPr>
            <p:cNvPr id="485" name="Google Shape;485;p31"/>
            <p:cNvSpPr/>
            <p:nvPr/>
          </p:nvSpPr>
          <p:spPr>
            <a:xfrm>
              <a:off x="0" y="0"/>
              <a:ext cx="4535611" cy="1657202"/>
            </a:xfrm>
            <a:custGeom>
              <a:avLst/>
              <a:gdLst/>
              <a:ahLst/>
              <a:cxnLst/>
              <a:rect l="l" t="t" r="r" b="b"/>
              <a:pathLst>
                <a:path w="4535611" h="1657202" extrusionOk="0">
                  <a:moveTo>
                    <a:pt x="0" y="0"/>
                  </a:moveTo>
                  <a:lnTo>
                    <a:pt x="4535611" y="0"/>
                  </a:lnTo>
                  <a:lnTo>
                    <a:pt x="4535611" y="1657202"/>
                  </a:lnTo>
                  <a:lnTo>
                    <a:pt x="0" y="1657202"/>
                  </a:lnTo>
                  <a:close/>
                </a:path>
              </a:pathLst>
            </a:custGeom>
            <a:solidFill>
              <a:srgbClr val="000000"/>
            </a:solidFill>
            <a:ln>
              <a:noFill/>
            </a:ln>
          </p:spPr>
        </p:sp>
        <p:sp>
          <p:nvSpPr>
            <p:cNvPr id="486" name="Google Shape;486;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87" name="Google Shape;487;p31"/>
          <p:cNvSpPr txBox="1"/>
          <p:nvPr/>
        </p:nvSpPr>
        <p:spPr>
          <a:xfrm>
            <a:off x="1028700" y="3641725"/>
            <a:ext cx="10215880" cy="5563235"/>
          </a:xfrm>
          <a:prstGeom prst="rect">
            <a:avLst/>
          </a:prstGeom>
          <a:noFill/>
          <a:ln>
            <a:noFill/>
          </a:ln>
          <a:effectLst>
            <a:outerShdw blurRad="828675" dist="19050" dir="66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45">
                <a:solidFill>
                  <a:srgbClr val="FFFFFF"/>
                </a:solidFill>
                <a:latin typeface="Montserrat" panose="00000500000000000000"/>
                <a:ea typeface="Montserrat" panose="00000500000000000000"/>
                <a:cs typeface="Montserrat" panose="00000500000000000000"/>
                <a:sym typeface="Montserrat" panose="00000500000000000000"/>
              </a:rPr>
              <a:t>Mapping Relationship</a:t>
            </a:r>
            <a:endParaRPr lang="en-US" sz="12045"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endParaRPr>
          </a:p>
          <a:p>
            <a:pPr marL="0" marR="0" lvl="0" indent="0" algn="l" rtl="0">
              <a:lnSpc>
                <a:spcPct val="100000"/>
              </a:lnSpc>
              <a:spcBef>
                <a:spcPts val="0"/>
              </a:spcBef>
              <a:spcAft>
                <a:spcPts val="0"/>
              </a:spcAft>
              <a:buNone/>
            </a:pPr>
            <a:endParaRPr lang="en-US" sz="12045" b="0" i="0" u="none" strike="noStrike" cap="none">
              <a:solidFill>
                <a:schemeClr val="lt1"/>
              </a:solidFill>
              <a:latin typeface="Teko Medium" panose="02010600030101010101" charset="-122"/>
              <a:ea typeface="Teko Medium" panose="02010600030101010101" charset="-122"/>
              <a:cs typeface="Teko Medium" panose="02010600030101010101" charset="-122"/>
              <a:sym typeface="Teko Medium" panose="02010600030101010101" charset="-122"/>
            </a:endParaRPr>
          </a:p>
        </p:txBody>
      </p:sp>
      <p:sp>
        <p:nvSpPr>
          <p:cNvPr id="488" name="Google Shape;488;p31"/>
          <p:cNvSpPr txBox="1"/>
          <p:nvPr/>
        </p:nvSpPr>
        <p:spPr>
          <a:xfrm>
            <a:off x="11602620" y="2419449"/>
            <a:ext cx="5807827" cy="516763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4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endParaRPr>
          </a:p>
          <a:p>
            <a:pPr marL="0" marR="0" lvl="0" indent="0" algn="l" rtl="0">
              <a:lnSpc>
                <a:spcPct val="140000"/>
              </a:lnSpc>
              <a:spcBef>
                <a:spcPts val="0"/>
              </a:spcBef>
              <a:spcAft>
                <a:spcPts val="0"/>
              </a:spcAft>
              <a:buNone/>
            </a:pPr>
            <a:r>
              <a:rPr lang="en-US" sz="24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rPr>
              <a:t>DNS provides the mapping of translating domain names into IP addresses. When a user enters a web address (e.g., www.example.com), the DNS server resolves this human-readable identifier into a machine-readable IP address (e.g., 192.0.2.1). This enables data to be correctly routed to its destination.</a:t>
            </a:r>
          </a:p>
        </p:txBody>
      </p:sp>
      <p:cxnSp>
        <p:nvCxnSpPr>
          <p:cNvPr id="490" name="Google Shape;490;p31"/>
          <p:cNvCxnSpPr/>
          <p:nvPr/>
        </p:nvCxnSpPr>
        <p:spPr>
          <a:xfrm rot="-17009">
            <a:off x="10869070" y="7937904"/>
            <a:ext cx="18288144"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1"/>
          <p:cNvPicPr preferRelativeResize="0"/>
          <p:nvPr/>
        </p:nvPicPr>
        <p:blipFill rotWithShape="1">
          <a:blip r:embed="rId3"/>
          <a:srcRect t="21875" b="21874"/>
          <a:stretch>
            <a:fillRect/>
          </a:stretch>
        </p:blipFill>
        <p:spPr>
          <a:xfrm>
            <a:off x="0" y="0"/>
            <a:ext cx="18288000" cy="10287000"/>
          </a:xfrm>
          <a:prstGeom prst="rect">
            <a:avLst/>
          </a:prstGeom>
          <a:noFill/>
          <a:ln>
            <a:noFill/>
          </a:ln>
        </p:spPr>
      </p:pic>
      <p:grpSp>
        <p:nvGrpSpPr>
          <p:cNvPr id="481" name="Google Shape;481;p31"/>
          <p:cNvGrpSpPr/>
          <p:nvPr/>
        </p:nvGrpSpPr>
        <p:grpSpPr>
          <a:xfrm>
            <a:off x="527634" y="2274788"/>
            <a:ext cx="17415540" cy="6436850"/>
            <a:chOff x="0" y="-38100"/>
            <a:chExt cx="4586809" cy="1695302"/>
          </a:xfrm>
        </p:grpSpPr>
        <p:sp>
          <p:nvSpPr>
            <p:cNvPr id="482" name="Google Shape;482;p31"/>
            <p:cNvSpPr/>
            <p:nvPr/>
          </p:nvSpPr>
          <p:spPr>
            <a:xfrm>
              <a:off x="0" y="0"/>
              <a:ext cx="4586809" cy="1657202"/>
            </a:xfrm>
            <a:custGeom>
              <a:avLst/>
              <a:gdLst/>
              <a:ahLst/>
              <a:cxnLst/>
              <a:rect l="l" t="t" r="r" b="b"/>
              <a:pathLst>
                <a:path w="4586809" h="1657202" extrusionOk="0">
                  <a:moveTo>
                    <a:pt x="0" y="0"/>
                  </a:moveTo>
                  <a:lnTo>
                    <a:pt x="4586809" y="0"/>
                  </a:lnTo>
                  <a:lnTo>
                    <a:pt x="4586809" y="1657202"/>
                  </a:lnTo>
                  <a:lnTo>
                    <a:pt x="0" y="1657202"/>
                  </a:lnTo>
                  <a:close/>
                </a:path>
              </a:pathLst>
            </a:custGeom>
            <a:solidFill>
              <a:srgbClr val="41B8D5"/>
            </a:solidFill>
            <a:ln>
              <a:noFill/>
            </a:ln>
          </p:spPr>
        </p:sp>
        <p:sp>
          <p:nvSpPr>
            <p:cNvPr id="483" name="Google Shape;483;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4" name="Google Shape;484;p31"/>
          <p:cNvGrpSpPr/>
          <p:nvPr/>
        </p:nvGrpSpPr>
        <p:grpSpPr>
          <a:xfrm>
            <a:off x="527634" y="2122388"/>
            <a:ext cx="17221148" cy="6436850"/>
            <a:chOff x="0" y="-38100"/>
            <a:chExt cx="4535611" cy="1695302"/>
          </a:xfrm>
        </p:grpSpPr>
        <p:sp>
          <p:nvSpPr>
            <p:cNvPr id="485" name="Google Shape;485;p31"/>
            <p:cNvSpPr/>
            <p:nvPr/>
          </p:nvSpPr>
          <p:spPr>
            <a:xfrm>
              <a:off x="0" y="0"/>
              <a:ext cx="4535611" cy="1657202"/>
            </a:xfrm>
            <a:custGeom>
              <a:avLst/>
              <a:gdLst/>
              <a:ahLst/>
              <a:cxnLst/>
              <a:rect l="l" t="t" r="r" b="b"/>
              <a:pathLst>
                <a:path w="4535611" h="1657202" extrusionOk="0">
                  <a:moveTo>
                    <a:pt x="0" y="0"/>
                  </a:moveTo>
                  <a:lnTo>
                    <a:pt x="4535611" y="0"/>
                  </a:lnTo>
                  <a:lnTo>
                    <a:pt x="4535611" y="1657202"/>
                  </a:lnTo>
                  <a:lnTo>
                    <a:pt x="0" y="1657202"/>
                  </a:lnTo>
                  <a:close/>
                </a:path>
              </a:pathLst>
            </a:custGeom>
            <a:solidFill>
              <a:srgbClr val="000000"/>
            </a:solidFill>
            <a:ln>
              <a:noFill/>
            </a:ln>
          </p:spPr>
        </p:sp>
        <p:sp>
          <p:nvSpPr>
            <p:cNvPr id="486" name="Google Shape;486;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87" name="Google Shape;487;p31"/>
          <p:cNvSpPr txBox="1"/>
          <p:nvPr/>
        </p:nvSpPr>
        <p:spPr>
          <a:xfrm>
            <a:off x="877553" y="4426049"/>
            <a:ext cx="11011535" cy="1854200"/>
          </a:xfrm>
          <a:prstGeom prst="rect">
            <a:avLst/>
          </a:prstGeom>
          <a:noFill/>
          <a:ln>
            <a:noFill/>
          </a:ln>
          <a:effectLst>
            <a:outerShdw blurRad="828675" dist="19050" dir="66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45" dirty="0">
                <a:solidFill>
                  <a:srgbClr val="FFFFFF"/>
                </a:solidFill>
                <a:latin typeface="Montserrat" panose="00000500000000000000"/>
                <a:ea typeface="Montserrat" panose="00000500000000000000"/>
                <a:cs typeface="Montserrat" panose="00000500000000000000"/>
                <a:sym typeface="Montserrat" panose="00000500000000000000"/>
              </a:rPr>
              <a:t>Collaboration</a:t>
            </a:r>
          </a:p>
        </p:txBody>
      </p:sp>
      <p:sp>
        <p:nvSpPr>
          <p:cNvPr id="488" name="Google Shape;488;p31"/>
          <p:cNvSpPr txBox="1"/>
          <p:nvPr/>
        </p:nvSpPr>
        <p:spPr>
          <a:xfrm>
            <a:off x="11602620" y="2419449"/>
            <a:ext cx="5807827" cy="516763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rPr>
              <a:t>In internet communication, DNS and IP addresses collaborate to ensure that user requests are delivered to the correct servers. DNS serves as a name resolution service, allowing users to access websites without the need to memorize complex numerical addresses, while IP addresses ensure data can be accurately routed within the network.</a:t>
            </a:r>
          </a:p>
        </p:txBody>
      </p:sp>
      <p:cxnSp>
        <p:nvCxnSpPr>
          <p:cNvPr id="490" name="Google Shape;490;p31"/>
          <p:cNvCxnSpPr/>
          <p:nvPr/>
        </p:nvCxnSpPr>
        <p:spPr>
          <a:xfrm rot="-17009">
            <a:off x="10869070" y="7937904"/>
            <a:ext cx="18288144"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3"/>
          <a:srcRect t="7812" b="7811"/>
          <a:stretch>
            <a:fillRect/>
          </a:stretch>
        </p:blipFill>
        <p:spPr>
          <a:xfrm>
            <a:off x="0" y="0"/>
            <a:ext cx="18288000" cy="10287000"/>
          </a:xfrm>
          <a:prstGeom prst="rect">
            <a:avLst/>
          </a:prstGeom>
          <a:noFill/>
          <a:ln>
            <a:noFill/>
          </a:ln>
        </p:spPr>
      </p:pic>
      <p:grpSp>
        <p:nvGrpSpPr>
          <p:cNvPr id="111" name="Google Shape;111;p14"/>
          <p:cNvGrpSpPr/>
          <p:nvPr/>
        </p:nvGrpSpPr>
        <p:grpSpPr>
          <a:xfrm>
            <a:off x="12216745" y="3759200"/>
            <a:ext cx="6667973" cy="6697861"/>
            <a:chOff x="1813" y="0"/>
            <a:chExt cx="809173" cy="812800"/>
          </a:xfrm>
        </p:grpSpPr>
        <p:sp>
          <p:nvSpPr>
            <p:cNvPr id="112" name="Google Shape;112;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7" name="Google Shape;117;p14"/>
          <p:cNvGrpSpPr/>
          <p:nvPr/>
        </p:nvGrpSpPr>
        <p:grpSpPr>
          <a:xfrm>
            <a:off x="11844655" y="3589020"/>
            <a:ext cx="7038975" cy="7253605"/>
            <a:chOff x="1813" y="0"/>
            <a:chExt cx="809173" cy="812800"/>
          </a:xfrm>
        </p:grpSpPr>
        <p:sp>
          <p:nvSpPr>
            <p:cNvPr id="118" name="Google Shape;118;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20" name="Google Shape;120;p14"/>
          <p:cNvGrpSpPr/>
          <p:nvPr/>
        </p:nvGrpSpPr>
        <p:grpSpPr>
          <a:xfrm>
            <a:off x="-443369" y="3741539"/>
            <a:ext cx="6667973" cy="6697861"/>
            <a:chOff x="1813" y="0"/>
            <a:chExt cx="809173" cy="812800"/>
          </a:xfrm>
        </p:grpSpPr>
        <p:sp>
          <p:nvSpPr>
            <p:cNvPr id="121" name="Google Shape;12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26" name="Google Shape;126;p14"/>
          <p:cNvGrpSpPr/>
          <p:nvPr/>
        </p:nvGrpSpPr>
        <p:grpSpPr>
          <a:xfrm>
            <a:off x="-595630" y="3589020"/>
            <a:ext cx="7095490" cy="6868795"/>
            <a:chOff x="1813" y="0"/>
            <a:chExt cx="809173" cy="812800"/>
          </a:xfrm>
        </p:grpSpPr>
        <p:sp>
          <p:nvSpPr>
            <p:cNvPr id="127" name="Google Shape;12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29" name="Google Shape;129;p14"/>
          <p:cNvSpPr txBox="1"/>
          <p:nvPr/>
        </p:nvSpPr>
        <p:spPr>
          <a:xfrm>
            <a:off x="678180" y="800100"/>
            <a:ext cx="16932275" cy="2940685"/>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7200" b="0" i="0" u="none" strike="noStrike" cap="none" dirty="0">
                <a:solidFill>
                  <a:schemeClr val="lt1"/>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But how can the computer </a:t>
            </a:r>
          </a:p>
          <a:p>
            <a:pPr marL="0" marR="0" lvl="0" indent="0" algn="ctr" rtl="0">
              <a:lnSpc>
                <a:spcPct val="120000"/>
              </a:lnSpc>
              <a:spcBef>
                <a:spcPts val="0"/>
              </a:spcBef>
              <a:spcAft>
                <a:spcPts val="0"/>
              </a:spcAft>
              <a:buNone/>
            </a:pPr>
            <a:r>
              <a:rPr lang="en-US" sz="7200" b="0" i="0" u="none" strike="noStrike" cap="none" dirty="0">
                <a:solidFill>
                  <a:schemeClr val="lt1"/>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translate a domain name into an IP address?</a:t>
            </a:r>
          </a:p>
        </p:txBody>
      </p:sp>
      <p:sp>
        <p:nvSpPr>
          <p:cNvPr id="130" name="Google Shape;130;p14"/>
          <p:cNvSpPr txBox="1"/>
          <p:nvPr/>
        </p:nvSpPr>
        <p:spPr>
          <a:xfrm>
            <a:off x="161237" y="5559425"/>
            <a:ext cx="5245282" cy="4218940"/>
          </a:xfrm>
          <a:prstGeom prst="rect">
            <a:avLst/>
          </a:prstGeom>
          <a:noFill/>
          <a:ln>
            <a:noFill/>
          </a:ln>
        </p:spPr>
        <p:txBody>
          <a:bodyPr spcFirstLastPara="1" wrap="square" lIns="0" tIns="0" rIns="0" bIns="0" anchor="t" anchorCtr="0">
            <a:spAutoFit/>
          </a:bodyPr>
          <a:lstStyle/>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8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It mainly uses </a:t>
            </a:r>
            <a:r>
              <a:rPr lang="en-US" sz="2800" b="1"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hosts files </a:t>
            </a:r>
            <a:r>
              <a:rPr lang="en-US" sz="28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which are store in the disk of the computer. However, the size of hosts files is limited, it cannot store every domain name in the world. </a:t>
            </a:r>
          </a:p>
        </p:txBody>
      </p:sp>
      <p:sp>
        <p:nvSpPr>
          <p:cNvPr id="131" name="Google Shape;131;p14"/>
          <p:cNvSpPr txBox="1"/>
          <p:nvPr/>
        </p:nvSpPr>
        <p:spPr>
          <a:xfrm>
            <a:off x="829960" y="4656196"/>
            <a:ext cx="3907834" cy="89979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HOST FILES</a:t>
            </a:r>
          </a:p>
        </p:txBody>
      </p:sp>
      <p:sp>
        <p:nvSpPr>
          <p:cNvPr id="132" name="Google Shape;132;p14"/>
          <p:cNvSpPr txBox="1"/>
          <p:nvPr/>
        </p:nvSpPr>
        <p:spPr>
          <a:xfrm>
            <a:off x="6330251" y="5559425"/>
            <a:ext cx="5627499" cy="538480"/>
          </a:xfrm>
          <a:prstGeom prst="rect">
            <a:avLst/>
          </a:prstGeom>
          <a:noFill/>
          <a:ln>
            <a:noFill/>
          </a:ln>
        </p:spPr>
        <p:txBody>
          <a:bodyPr spcFirstLastPara="1" wrap="square" lIns="0" tIns="0" rIns="0" bIns="0" anchor="t" anchorCtr="0">
            <a:spAutoFit/>
          </a:bodyPr>
          <a:lstStyle/>
          <a:p>
            <a:pPr marL="539750" marR="0" lvl="1" indent="-269875" algn="ctr" rtl="0">
              <a:lnSpc>
                <a:spcPct val="140000"/>
              </a:lnSpc>
              <a:spcBef>
                <a:spcPts val="0"/>
              </a:spcBef>
              <a:spcAft>
                <a:spcPts val="0"/>
              </a:spcAft>
              <a:buClr>
                <a:srgbClr val="000000"/>
              </a:buClr>
              <a:buSzPts val="2499"/>
              <a:buFont typeface="Arial" panose="020B0604020202090204"/>
              <a:buChar char="•"/>
            </a:pPr>
            <a:endParaRPr lang="en-US" sz="25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34" name="Google Shape;134;p14"/>
          <p:cNvSpPr txBox="1"/>
          <p:nvPr/>
        </p:nvSpPr>
        <p:spPr>
          <a:xfrm>
            <a:off x="12063095" y="5380355"/>
            <a:ext cx="6083300" cy="4821555"/>
          </a:xfrm>
          <a:prstGeom prst="rect">
            <a:avLst/>
          </a:prstGeom>
          <a:noFill/>
          <a:ln>
            <a:noFill/>
          </a:ln>
        </p:spPr>
        <p:txBody>
          <a:bodyPr spcFirstLastPara="1" wrap="square" lIns="0" tIns="0" rIns="0" bIns="0" anchor="t" anchorCtr="0">
            <a:spAutoFit/>
          </a:bodyPr>
          <a:lstStyle/>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800" dirty="0">
                <a:latin typeface="Montserrat" panose="00000500000000000000"/>
                <a:ea typeface="Montserrat" panose="00000500000000000000"/>
                <a:cs typeface="Montserrat" panose="00000500000000000000"/>
                <a:sym typeface="Montserrat" panose="00000500000000000000"/>
              </a:rPr>
              <a:t>So, the solution is the domain name resolution server. When the domain name is entered by user, the domain name resolution server will translate the domain name into an IP address and send it back to the computer. </a:t>
            </a:r>
            <a:endParaRPr lang="en-US" sz="2800" b="0"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35" name="Google Shape;135;p14"/>
          <p:cNvSpPr txBox="1"/>
          <p:nvPr/>
        </p:nvSpPr>
        <p:spPr>
          <a:xfrm>
            <a:off x="12966787" y="4634692"/>
            <a:ext cx="4794710" cy="72019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b="0" i="0" u="none" strike="noStrike" cap="none" dirty="0">
                <a:solidFill>
                  <a:srgbClr val="000000"/>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RESOLUTION SERVER</a:t>
            </a:r>
          </a:p>
        </p:txBody>
      </p:sp>
      <p:cxnSp>
        <p:nvCxnSpPr>
          <p:cNvPr id="136" name="Google Shape;136;p14"/>
          <p:cNvCxnSpPr/>
          <p:nvPr/>
        </p:nvCxnSpPr>
        <p:spPr>
          <a:xfrm>
            <a:off x="5974558" y="3353505"/>
            <a:ext cx="6492240" cy="0"/>
          </a:xfrm>
          <a:prstGeom prst="straightConnector1">
            <a:avLst/>
          </a:prstGeom>
          <a:noFill/>
          <a:ln w="57150" cap="flat" cmpd="sng">
            <a:solidFill>
              <a:srgbClr val="60B3DD"/>
            </a:solidFill>
            <a:prstDash val="solid"/>
            <a:round/>
            <a:headEnd type="none" w="sm" len="sm"/>
            <a:tailEnd type="none" w="sm" len="sm"/>
          </a:ln>
        </p:spPr>
      </p:cxnSp>
      <p:pic>
        <p:nvPicPr>
          <p:cNvPr id="2" name="图片 1"/>
          <p:cNvPicPr>
            <a:picLocks noChangeAspect="1"/>
          </p:cNvPicPr>
          <p:nvPr/>
        </p:nvPicPr>
        <p:blipFill>
          <a:blip r:embed="rId4"/>
          <a:stretch>
            <a:fillRect/>
          </a:stretch>
        </p:blipFill>
        <p:spPr>
          <a:xfrm>
            <a:off x="5628005" y="4349115"/>
            <a:ext cx="6887210" cy="5464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500"/>
                                        <p:tgtEl>
                                          <p:spTgt spid="1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1"/>
                                        </p:tgtEl>
                                        <p:attrNameLst>
                                          <p:attrName>style.visibility</p:attrName>
                                        </p:attrNameLst>
                                      </p:cBhvr>
                                      <p:to>
                                        <p:strVal val="visible"/>
                                      </p:to>
                                    </p:set>
                                    <p:animEffect transition="in" filter="fade">
                                      <p:cBhvr>
                                        <p:cTn id="18" dur="500"/>
                                        <p:tgtEl>
                                          <p:spTgt spid="1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5"/>
                                        </p:tgtEl>
                                        <p:attrNameLst>
                                          <p:attrName>style.visibility</p:attrName>
                                        </p:attrNameLst>
                                      </p:cBhvr>
                                      <p:to>
                                        <p:strVal val="visible"/>
                                      </p:to>
                                    </p:set>
                                    <p:animEffect transition="in" filter="fade">
                                      <p:cBhvr>
                                        <p:cTn id="26" dur="500"/>
                                        <p:tgtEl>
                                          <p:spTgt spid="1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4"/>
                                        </p:tgtEl>
                                        <p:attrNameLst>
                                          <p:attrName>style.visibility</p:attrName>
                                        </p:attrNameLst>
                                      </p:cBhvr>
                                      <p:to>
                                        <p:strVal val="visible"/>
                                      </p:to>
                                    </p:set>
                                    <p:animEffect transition="in" filter="fade">
                                      <p:cBhvr>
                                        <p:cTn id="29"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4" grpId="0"/>
      <p:bldP spid="1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25"/>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322" name="Google Shape;322;p25"/>
          <p:cNvSpPr txBox="1"/>
          <p:nvPr/>
        </p:nvSpPr>
        <p:spPr>
          <a:xfrm>
            <a:off x="993908" y="7002452"/>
            <a:ext cx="7940040" cy="2329815"/>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800" b="0" i="0" u="none" strike="noStrike" cap="none" dirty="0">
                <a:solidFill>
                  <a:schemeClr val="bg2">
                    <a:lumMod val="40000"/>
                    <a:lumOff val="60000"/>
                  </a:schemeClr>
                </a:solidFill>
                <a:latin typeface="Montserrat" panose="00000500000000000000"/>
                <a:ea typeface="Montserrat" panose="00000500000000000000"/>
                <a:cs typeface="Montserrat" panose="00000500000000000000"/>
                <a:sym typeface="Montserrat" panose="00000500000000000000"/>
              </a:rPr>
              <a:t>It is the unique identifier for devices in a network, allowing interconnection and communication between devices. It is akin to a telephone number in a telephone network.</a:t>
            </a:r>
          </a:p>
        </p:txBody>
      </p:sp>
      <p:sp>
        <p:nvSpPr>
          <p:cNvPr id="325" name="Google Shape;325;p25"/>
          <p:cNvSpPr txBox="1"/>
          <p:nvPr/>
        </p:nvSpPr>
        <p:spPr>
          <a:xfrm>
            <a:off x="9354054" y="6972300"/>
            <a:ext cx="7719060" cy="301371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2800" b="0" i="0" u="none" strike="noStrike" cap="none" dirty="0">
                <a:solidFill>
                  <a:schemeClr val="bg1">
                    <a:lumMod val="85000"/>
                  </a:schemeClr>
                </a:solidFill>
                <a:latin typeface="Montserrat" panose="00000500000000000000"/>
                <a:ea typeface="Montserrat" panose="00000500000000000000"/>
                <a:cs typeface="Montserrat" panose="00000500000000000000"/>
                <a:sym typeface="Montserrat" panose="00000500000000000000"/>
              </a:rPr>
              <a:t>It is a globally distributed service that translates user-friendly domain names into IP addresses. It's analogous to the mapping of names to telephone numbers in a phone directory.</a:t>
            </a:r>
          </a:p>
        </p:txBody>
      </p:sp>
      <p:sp>
        <p:nvSpPr>
          <p:cNvPr id="326" name="Google Shape;326;p25"/>
          <p:cNvSpPr txBox="1"/>
          <p:nvPr/>
        </p:nvSpPr>
        <p:spPr>
          <a:xfrm>
            <a:off x="1613300" y="1028700"/>
            <a:ext cx="15061500" cy="2225040"/>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45" b="0" i="0" u="none" strike="noStrike" cap="none" dirty="0">
                <a:solidFill>
                  <a:schemeClr val="lt1"/>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Difference</a:t>
            </a:r>
          </a:p>
        </p:txBody>
      </p:sp>
      <p:grpSp>
        <p:nvGrpSpPr>
          <p:cNvPr id="327" name="Google Shape;327;p25"/>
          <p:cNvGrpSpPr/>
          <p:nvPr/>
        </p:nvGrpSpPr>
        <p:grpSpPr>
          <a:xfrm>
            <a:off x="5909508" y="5002714"/>
            <a:ext cx="395370" cy="397142"/>
            <a:chOff x="1813" y="0"/>
            <a:chExt cx="809173" cy="812800"/>
          </a:xfrm>
        </p:grpSpPr>
        <p:sp>
          <p:nvSpPr>
            <p:cNvPr id="328" name="Google Shape;328;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0" name="Google Shape;330;p25"/>
          <p:cNvGrpSpPr/>
          <p:nvPr/>
        </p:nvGrpSpPr>
        <p:grpSpPr>
          <a:xfrm>
            <a:off x="7285738" y="5040179"/>
            <a:ext cx="395370" cy="397142"/>
            <a:chOff x="1813" y="0"/>
            <a:chExt cx="809173" cy="812800"/>
          </a:xfrm>
        </p:grpSpPr>
        <p:sp>
          <p:nvSpPr>
            <p:cNvPr id="331" name="Google Shape;331;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3" name="Google Shape;333;p25"/>
          <p:cNvGrpSpPr/>
          <p:nvPr/>
        </p:nvGrpSpPr>
        <p:grpSpPr>
          <a:xfrm>
            <a:off x="8736263" y="5040814"/>
            <a:ext cx="395370" cy="397142"/>
            <a:chOff x="1813" y="0"/>
            <a:chExt cx="809173" cy="812800"/>
          </a:xfrm>
        </p:grpSpPr>
        <p:sp>
          <p:nvSpPr>
            <p:cNvPr id="334" name="Google Shape;334;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6" name="Google Shape;336;p25"/>
          <p:cNvGrpSpPr/>
          <p:nvPr/>
        </p:nvGrpSpPr>
        <p:grpSpPr>
          <a:xfrm>
            <a:off x="10149507" y="5041387"/>
            <a:ext cx="395370" cy="397142"/>
            <a:chOff x="1813" y="0"/>
            <a:chExt cx="809173" cy="812800"/>
          </a:xfrm>
        </p:grpSpPr>
        <p:sp>
          <p:nvSpPr>
            <p:cNvPr id="337" name="Google Shape;337;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9" name="Google Shape;339;p25"/>
          <p:cNvGrpSpPr/>
          <p:nvPr/>
        </p:nvGrpSpPr>
        <p:grpSpPr>
          <a:xfrm>
            <a:off x="11562567" y="5060437"/>
            <a:ext cx="395370" cy="397142"/>
            <a:chOff x="1813" y="0"/>
            <a:chExt cx="809173" cy="812800"/>
          </a:xfrm>
        </p:grpSpPr>
        <p:sp>
          <p:nvSpPr>
            <p:cNvPr id="340" name="Google Shape;340;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4" name="图片 0"/>
          <p:cNvPicPr>
            <a:picLocks noChangeAspect="1"/>
          </p:cNvPicPr>
          <p:nvPr/>
        </p:nvPicPr>
        <p:blipFill>
          <a:blip r:embed="rId4"/>
          <a:stretch>
            <a:fillRect/>
          </a:stretch>
        </p:blipFill>
        <p:spPr>
          <a:xfrm>
            <a:off x="1314850" y="3616013"/>
            <a:ext cx="4144645" cy="2926080"/>
          </a:xfrm>
          <a:prstGeom prst="rect">
            <a:avLst/>
          </a:prstGeom>
        </p:spPr>
      </p:pic>
      <p:pic>
        <p:nvPicPr>
          <p:cNvPr id="2" name="图片 1"/>
          <p:cNvPicPr>
            <a:picLocks noChangeAspect="1"/>
          </p:cNvPicPr>
          <p:nvPr/>
        </p:nvPicPr>
        <p:blipFill>
          <a:blip r:embed="rId5"/>
          <a:stretch>
            <a:fillRect/>
          </a:stretch>
        </p:blipFill>
        <p:spPr>
          <a:xfrm>
            <a:off x="12566225" y="3638550"/>
            <a:ext cx="4166235" cy="2948940"/>
          </a:xfrm>
          <a:prstGeom prst="rect">
            <a:avLst/>
          </a:prstGeom>
        </p:spPr>
      </p:pic>
      <p:sp>
        <p:nvSpPr>
          <p:cNvPr id="3" name="Google Shape;326;p25"/>
          <p:cNvSpPr txBox="1"/>
          <p:nvPr/>
        </p:nvSpPr>
        <p:spPr>
          <a:xfrm>
            <a:off x="1464075" y="2834640"/>
            <a:ext cx="15061500" cy="996950"/>
          </a:xfrm>
          <a:prstGeom prst="rect">
            <a:avLst/>
          </a:prstGeom>
          <a:noFill/>
          <a:ln>
            <a:noFill/>
          </a:ln>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chemeClr val="bg1">
                    <a:lumMod val="65000"/>
                  </a:schemeClr>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Purpose and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2"/>
                                        </p:tgtEl>
                                        <p:attrNameLst>
                                          <p:attrName>style.visibility</p:attrName>
                                        </p:attrNameLst>
                                      </p:cBhvr>
                                      <p:to>
                                        <p:strVal val="visible"/>
                                      </p:to>
                                    </p:set>
                                    <p:animEffect transition="in" filter="fade">
                                      <p:cBhvr>
                                        <p:cTn id="15" dur="500"/>
                                        <p:tgtEl>
                                          <p:spTgt spid="3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fade">
                                      <p:cBhvr>
                                        <p:cTn id="18" dur="500"/>
                                        <p:tgtEl>
                                          <p:spTgt spid="325"/>
                                        </p:tgtEl>
                                      </p:cBhvr>
                                    </p:animEffect>
                                  </p:childTnLst>
                                </p:cTn>
                              </p:par>
                              <p:par>
                                <p:cTn id="19" presetID="10" presetClass="entr" presetSubtype="0" fill="hold" nodeType="withEffect">
                                  <p:stCondLst>
                                    <p:cond delay="0"/>
                                  </p:stCondLst>
                                  <p:childTnLst>
                                    <p:set>
                                      <p:cBhvr>
                                        <p:cTn id="20" dur="1" fill="hold">
                                          <p:stCondLst>
                                            <p:cond delay="0"/>
                                          </p:stCondLst>
                                        </p:cTn>
                                        <p:tgtEl>
                                          <p:spTgt spid="327"/>
                                        </p:tgtEl>
                                        <p:attrNameLst>
                                          <p:attrName>style.visibility</p:attrName>
                                        </p:attrNameLst>
                                      </p:cBhvr>
                                      <p:to>
                                        <p:strVal val="visible"/>
                                      </p:to>
                                    </p:set>
                                    <p:animEffect transition="in" filter="fade">
                                      <p:cBhvr>
                                        <p:cTn id="21" dur="500"/>
                                        <p:tgtEl>
                                          <p:spTgt spid="327"/>
                                        </p:tgtEl>
                                      </p:cBhvr>
                                    </p:animEffect>
                                  </p:childTnLst>
                                </p:cTn>
                              </p:par>
                              <p:par>
                                <p:cTn id="22" presetID="10" presetClass="entr" presetSubtype="0" fill="hold" nodeType="withEffect">
                                  <p:stCondLst>
                                    <p:cond delay="0"/>
                                  </p:stCondLst>
                                  <p:childTnLst>
                                    <p:set>
                                      <p:cBhvr>
                                        <p:cTn id="23" dur="1" fill="hold">
                                          <p:stCondLst>
                                            <p:cond delay="0"/>
                                          </p:stCondLst>
                                        </p:cTn>
                                        <p:tgtEl>
                                          <p:spTgt spid="330"/>
                                        </p:tgtEl>
                                        <p:attrNameLst>
                                          <p:attrName>style.visibility</p:attrName>
                                        </p:attrNameLst>
                                      </p:cBhvr>
                                      <p:to>
                                        <p:strVal val="visible"/>
                                      </p:to>
                                    </p:set>
                                    <p:animEffect transition="in" filter="fade">
                                      <p:cBhvr>
                                        <p:cTn id="24" dur="500"/>
                                        <p:tgtEl>
                                          <p:spTgt spid="330"/>
                                        </p:tgtEl>
                                      </p:cBhvr>
                                    </p:animEffect>
                                  </p:childTnLst>
                                </p:cTn>
                              </p:par>
                              <p:par>
                                <p:cTn id="25" presetID="10" presetClass="entr" presetSubtype="0" fill="hold" nodeType="withEffect">
                                  <p:stCondLst>
                                    <p:cond delay="0"/>
                                  </p:stCondLst>
                                  <p:childTnLst>
                                    <p:set>
                                      <p:cBhvr>
                                        <p:cTn id="26" dur="1" fill="hold">
                                          <p:stCondLst>
                                            <p:cond delay="0"/>
                                          </p:stCondLst>
                                        </p:cTn>
                                        <p:tgtEl>
                                          <p:spTgt spid="333"/>
                                        </p:tgtEl>
                                        <p:attrNameLst>
                                          <p:attrName>style.visibility</p:attrName>
                                        </p:attrNameLst>
                                      </p:cBhvr>
                                      <p:to>
                                        <p:strVal val="visible"/>
                                      </p:to>
                                    </p:set>
                                    <p:animEffect transition="in" filter="fade">
                                      <p:cBhvr>
                                        <p:cTn id="27" dur="500"/>
                                        <p:tgtEl>
                                          <p:spTgt spid="333"/>
                                        </p:tgtEl>
                                      </p:cBhvr>
                                    </p:animEffect>
                                  </p:childTnLst>
                                </p:cTn>
                              </p:par>
                              <p:par>
                                <p:cTn id="28" presetID="10" presetClass="entr" presetSubtype="0" fill="hold" nodeType="with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par>
                                <p:cTn id="31" presetID="10" presetClass="entr" presetSubtype="0" fill="hold" nodeType="withEffect">
                                  <p:stCondLst>
                                    <p:cond delay="0"/>
                                  </p:stCondLst>
                                  <p:childTnLst>
                                    <p:set>
                                      <p:cBhvr>
                                        <p:cTn id="32" dur="1" fill="hold">
                                          <p:stCondLst>
                                            <p:cond delay="0"/>
                                          </p:stCondLst>
                                        </p:cTn>
                                        <p:tgtEl>
                                          <p:spTgt spid="339"/>
                                        </p:tgtEl>
                                        <p:attrNameLst>
                                          <p:attrName>style.visibility</p:attrName>
                                        </p:attrNameLst>
                                      </p:cBhvr>
                                      <p:to>
                                        <p:strVal val="visible"/>
                                      </p:to>
                                    </p:set>
                                    <p:animEffect transition="in" filter="fade">
                                      <p:cBhvr>
                                        <p:cTn id="33" dur="500"/>
                                        <p:tgtEl>
                                          <p:spTgt spid="339"/>
                                        </p:tgtEl>
                                      </p:cBhvr>
                                    </p:animEffect>
                                  </p:childTnLst>
                                </p:cTn>
                              </p:par>
                              <p:par>
                                <p:cTn id="34" presetID="10"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p:bldP spid="3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25"/>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322" name="Google Shape;322;p25"/>
          <p:cNvSpPr txBox="1"/>
          <p:nvPr/>
        </p:nvSpPr>
        <p:spPr>
          <a:xfrm>
            <a:off x="1883410" y="7205345"/>
            <a:ext cx="7940040" cy="2329815"/>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800" b="0" i="0" u="none" strike="noStrike" cap="none">
                <a:solidFill>
                  <a:schemeClr val="bg2">
                    <a:lumMod val="40000"/>
                    <a:lumOff val="60000"/>
                  </a:schemeClr>
                </a:solidFill>
                <a:latin typeface="Montserrat" panose="00000500000000000000"/>
                <a:ea typeface="Montserrat" panose="00000500000000000000"/>
                <a:cs typeface="Montserrat" panose="00000500000000000000"/>
                <a:sym typeface="Montserrat" panose="00000500000000000000"/>
              </a:rPr>
              <a:t>Belongs to the network layer and is a part of the Internet Protocol (IP), used for packet exchange and routing within the network.</a:t>
            </a:r>
          </a:p>
        </p:txBody>
      </p:sp>
      <p:sp>
        <p:nvSpPr>
          <p:cNvPr id="325" name="Google Shape;325;p25"/>
          <p:cNvSpPr txBox="1"/>
          <p:nvPr/>
        </p:nvSpPr>
        <p:spPr>
          <a:xfrm>
            <a:off x="9450070" y="7205980"/>
            <a:ext cx="7719060" cy="241046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2800" b="0" i="0" u="none" strike="noStrike" cap="none">
                <a:solidFill>
                  <a:schemeClr val="bg1">
                    <a:lumMod val="85000"/>
                  </a:schemeClr>
                </a:solidFill>
                <a:latin typeface="Montserrat" panose="00000500000000000000"/>
                <a:ea typeface="Montserrat" panose="00000500000000000000"/>
                <a:cs typeface="Montserrat" panose="00000500000000000000"/>
                <a:sym typeface="Montserrat" panose="00000500000000000000"/>
              </a:rPr>
              <a:t>Operates at the application layer and serves as a service for domain name resolution.</a:t>
            </a:r>
          </a:p>
          <a:p>
            <a:pPr marL="0" marR="0" lvl="0" indent="0" algn="r" rtl="0">
              <a:lnSpc>
                <a:spcPct val="140000"/>
              </a:lnSpc>
              <a:spcBef>
                <a:spcPts val="0"/>
              </a:spcBef>
              <a:spcAft>
                <a:spcPts val="0"/>
              </a:spcAft>
              <a:buNone/>
            </a:pPr>
            <a:endParaRPr lang="en-US" sz="2800" b="0" i="0" u="none" strike="noStrike" cap="none">
              <a:solidFill>
                <a:schemeClr val="bg1">
                  <a:lumMod val="85000"/>
                </a:schemeClr>
              </a:solidFill>
              <a:latin typeface="Montserrat" panose="00000500000000000000"/>
              <a:ea typeface="Montserrat" panose="00000500000000000000"/>
              <a:cs typeface="Montserrat" panose="00000500000000000000"/>
              <a:sym typeface="Montserrat" panose="00000500000000000000"/>
            </a:endParaRPr>
          </a:p>
        </p:txBody>
      </p:sp>
      <p:sp>
        <p:nvSpPr>
          <p:cNvPr id="326" name="Google Shape;326;p25"/>
          <p:cNvSpPr txBox="1"/>
          <p:nvPr/>
        </p:nvSpPr>
        <p:spPr>
          <a:xfrm>
            <a:off x="1613300" y="1028700"/>
            <a:ext cx="15061500" cy="2225040"/>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45" b="0" i="0" u="none" strike="noStrike" cap="none" dirty="0">
                <a:solidFill>
                  <a:schemeClr val="lt1"/>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Difference</a:t>
            </a:r>
          </a:p>
        </p:txBody>
      </p:sp>
      <p:grpSp>
        <p:nvGrpSpPr>
          <p:cNvPr id="327" name="Google Shape;327;p25"/>
          <p:cNvGrpSpPr/>
          <p:nvPr/>
        </p:nvGrpSpPr>
        <p:grpSpPr>
          <a:xfrm>
            <a:off x="5909508" y="5002714"/>
            <a:ext cx="395370" cy="397142"/>
            <a:chOff x="1813" y="0"/>
            <a:chExt cx="809173" cy="812800"/>
          </a:xfrm>
        </p:grpSpPr>
        <p:sp>
          <p:nvSpPr>
            <p:cNvPr id="328" name="Google Shape;328;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0" name="Google Shape;330;p25"/>
          <p:cNvGrpSpPr/>
          <p:nvPr/>
        </p:nvGrpSpPr>
        <p:grpSpPr>
          <a:xfrm>
            <a:off x="7285738" y="5040179"/>
            <a:ext cx="395370" cy="397142"/>
            <a:chOff x="1813" y="0"/>
            <a:chExt cx="809173" cy="812800"/>
          </a:xfrm>
        </p:grpSpPr>
        <p:sp>
          <p:nvSpPr>
            <p:cNvPr id="331" name="Google Shape;331;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3" name="Google Shape;333;p25"/>
          <p:cNvGrpSpPr/>
          <p:nvPr/>
        </p:nvGrpSpPr>
        <p:grpSpPr>
          <a:xfrm>
            <a:off x="8736263" y="5040814"/>
            <a:ext cx="395370" cy="397142"/>
            <a:chOff x="1813" y="0"/>
            <a:chExt cx="809173" cy="812800"/>
          </a:xfrm>
        </p:grpSpPr>
        <p:sp>
          <p:nvSpPr>
            <p:cNvPr id="334" name="Google Shape;334;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6" name="Google Shape;336;p25"/>
          <p:cNvGrpSpPr/>
          <p:nvPr/>
        </p:nvGrpSpPr>
        <p:grpSpPr>
          <a:xfrm>
            <a:off x="10149507" y="5041387"/>
            <a:ext cx="395370" cy="397142"/>
            <a:chOff x="1813" y="0"/>
            <a:chExt cx="809173" cy="812800"/>
          </a:xfrm>
        </p:grpSpPr>
        <p:sp>
          <p:nvSpPr>
            <p:cNvPr id="337" name="Google Shape;337;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9" name="Google Shape;339;p25"/>
          <p:cNvGrpSpPr/>
          <p:nvPr/>
        </p:nvGrpSpPr>
        <p:grpSpPr>
          <a:xfrm>
            <a:off x="11562567" y="5060437"/>
            <a:ext cx="395370" cy="397142"/>
            <a:chOff x="1813" y="0"/>
            <a:chExt cx="809173" cy="812800"/>
          </a:xfrm>
        </p:grpSpPr>
        <p:sp>
          <p:nvSpPr>
            <p:cNvPr id="340" name="Google Shape;340;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4" name="图片 0"/>
          <p:cNvPicPr>
            <a:picLocks noChangeAspect="1"/>
          </p:cNvPicPr>
          <p:nvPr/>
        </p:nvPicPr>
        <p:blipFill>
          <a:blip r:embed="rId4"/>
          <a:stretch>
            <a:fillRect/>
          </a:stretch>
        </p:blipFill>
        <p:spPr>
          <a:xfrm>
            <a:off x="1464310" y="3638550"/>
            <a:ext cx="4144645" cy="2926080"/>
          </a:xfrm>
          <a:prstGeom prst="rect">
            <a:avLst/>
          </a:prstGeom>
        </p:spPr>
      </p:pic>
      <p:pic>
        <p:nvPicPr>
          <p:cNvPr id="2" name="图片 1"/>
          <p:cNvPicPr>
            <a:picLocks noChangeAspect="1"/>
          </p:cNvPicPr>
          <p:nvPr/>
        </p:nvPicPr>
        <p:blipFill>
          <a:blip r:embed="rId5"/>
          <a:stretch>
            <a:fillRect/>
          </a:stretch>
        </p:blipFill>
        <p:spPr>
          <a:xfrm>
            <a:off x="12259310" y="3638550"/>
            <a:ext cx="4166235" cy="2948940"/>
          </a:xfrm>
          <a:prstGeom prst="rect">
            <a:avLst/>
          </a:prstGeom>
        </p:spPr>
      </p:pic>
      <p:sp>
        <p:nvSpPr>
          <p:cNvPr id="3" name="Google Shape;326;p25"/>
          <p:cNvSpPr txBox="1"/>
          <p:nvPr/>
        </p:nvSpPr>
        <p:spPr>
          <a:xfrm>
            <a:off x="1464075" y="2834640"/>
            <a:ext cx="15061500" cy="996950"/>
          </a:xfrm>
          <a:prstGeom prst="rect">
            <a:avLst/>
          </a:prstGeom>
          <a:noFill/>
          <a:ln>
            <a:noFill/>
          </a:ln>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chemeClr val="bg1">
                    <a:lumMod val="65000"/>
                  </a:schemeClr>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Hierarchy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2"/>
                                        </p:tgtEl>
                                        <p:attrNameLst>
                                          <p:attrName>style.visibility</p:attrName>
                                        </p:attrNameLst>
                                      </p:cBhvr>
                                      <p:to>
                                        <p:strVal val="visible"/>
                                      </p:to>
                                    </p:set>
                                    <p:animEffect transition="in" filter="fade">
                                      <p:cBhvr>
                                        <p:cTn id="15" dur="500"/>
                                        <p:tgtEl>
                                          <p:spTgt spid="3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fade">
                                      <p:cBhvr>
                                        <p:cTn id="18" dur="500"/>
                                        <p:tgtEl>
                                          <p:spTgt spid="325"/>
                                        </p:tgtEl>
                                      </p:cBhvr>
                                    </p:animEffect>
                                  </p:childTnLst>
                                </p:cTn>
                              </p:par>
                              <p:par>
                                <p:cTn id="19" presetID="10" presetClass="entr" presetSubtype="0" fill="hold" nodeType="withEffect">
                                  <p:stCondLst>
                                    <p:cond delay="0"/>
                                  </p:stCondLst>
                                  <p:childTnLst>
                                    <p:set>
                                      <p:cBhvr>
                                        <p:cTn id="20" dur="1" fill="hold">
                                          <p:stCondLst>
                                            <p:cond delay="0"/>
                                          </p:stCondLst>
                                        </p:cTn>
                                        <p:tgtEl>
                                          <p:spTgt spid="327"/>
                                        </p:tgtEl>
                                        <p:attrNameLst>
                                          <p:attrName>style.visibility</p:attrName>
                                        </p:attrNameLst>
                                      </p:cBhvr>
                                      <p:to>
                                        <p:strVal val="visible"/>
                                      </p:to>
                                    </p:set>
                                    <p:animEffect transition="in" filter="fade">
                                      <p:cBhvr>
                                        <p:cTn id="21" dur="500"/>
                                        <p:tgtEl>
                                          <p:spTgt spid="327"/>
                                        </p:tgtEl>
                                      </p:cBhvr>
                                    </p:animEffect>
                                  </p:childTnLst>
                                </p:cTn>
                              </p:par>
                              <p:par>
                                <p:cTn id="22" presetID="10" presetClass="entr" presetSubtype="0" fill="hold" nodeType="withEffect">
                                  <p:stCondLst>
                                    <p:cond delay="0"/>
                                  </p:stCondLst>
                                  <p:childTnLst>
                                    <p:set>
                                      <p:cBhvr>
                                        <p:cTn id="23" dur="1" fill="hold">
                                          <p:stCondLst>
                                            <p:cond delay="0"/>
                                          </p:stCondLst>
                                        </p:cTn>
                                        <p:tgtEl>
                                          <p:spTgt spid="330"/>
                                        </p:tgtEl>
                                        <p:attrNameLst>
                                          <p:attrName>style.visibility</p:attrName>
                                        </p:attrNameLst>
                                      </p:cBhvr>
                                      <p:to>
                                        <p:strVal val="visible"/>
                                      </p:to>
                                    </p:set>
                                    <p:animEffect transition="in" filter="fade">
                                      <p:cBhvr>
                                        <p:cTn id="24" dur="500"/>
                                        <p:tgtEl>
                                          <p:spTgt spid="330"/>
                                        </p:tgtEl>
                                      </p:cBhvr>
                                    </p:animEffect>
                                  </p:childTnLst>
                                </p:cTn>
                              </p:par>
                              <p:par>
                                <p:cTn id="25" presetID="10" presetClass="entr" presetSubtype="0" fill="hold" nodeType="withEffect">
                                  <p:stCondLst>
                                    <p:cond delay="0"/>
                                  </p:stCondLst>
                                  <p:childTnLst>
                                    <p:set>
                                      <p:cBhvr>
                                        <p:cTn id="26" dur="1" fill="hold">
                                          <p:stCondLst>
                                            <p:cond delay="0"/>
                                          </p:stCondLst>
                                        </p:cTn>
                                        <p:tgtEl>
                                          <p:spTgt spid="333"/>
                                        </p:tgtEl>
                                        <p:attrNameLst>
                                          <p:attrName>style.visibility</p:attrName>
                                        </p:attrNameLst>
                                      </p:cBhvr>
                                      <p:to>
                                        <p:strVal val="visible"/>
                                      </p:to>
                                    </p:set>
                                    <p:animEffect transition="in" filter="fade">
                                      <p:cBhvr>
                                        <p:cTn id="27" dur="500"/>
                                        <p:tgtEl>
                                          <p:spTgt spid="333"/>
                                        </p:tgtEl>
                                      </p:cBhvr>
                                    </p:animEffect>
                                  </p:childTnLst>
                                </p:cTn>
                              </p:par>
                              <p:par>
                                <p:cTn id="28" presetID="10" presetClass="entr" presetSubtype="0" fill="hold" nodeType="with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par>
                                <p:cTn id="31" presetID="10" presetClass="entr" presetSubtype="0" fill="hold" nodeType="withEffect">
                                  <p:stCondLst>
                                    <p:cond delay="0"/>
                                  </p:stCondLst>
                                  <p:childTnLst>
                                    <p:set>
                                      <p:cBhvr>
                                        <p:cTn id="32" dur="1" fill="hold">
                                          <p:stCondLst>
                                            <p:cond delay="0"/>
                                          </p:stCondLst>
                                        </p:cTn>
                                        <p:tgtEl>
                                          <p:spTgt spid="339"/>
                                        </p:tgtEl>
                                        <p:attrNameLst>
                                          <p:attrName>style.visibility</p:attrName>
                                        </p:attrNameLst>
                                      </p:cBhvr>
                                      <p:to>
                                        <p:strVal val="visible"/>
                                      </p:to>
                                    </p:set>
                                    <p:animEffect transition="in" filter="fade">
                                      <p:cBhvr>
                                        <p:cTn id="33" dur="500"/>
                                        <p:tgtEl>
                                          <p:spTgt spid="339"/>
                                        </p:tgtEl>
                                      </p:cBhvr>
                                    </p:animEffect>
                                  </p:childTnLst>
                                </p:cTn>
                              </p:par>
                              <p:par>
                                <p:cTn id="34" presetID="10"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p:bldP spid="3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25"/>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322" name="Google Shape;322;p25"/>
          <p:cNvSpPr txBox="1"/>
          <p:nvPr/>
        </p:nvSpPr>
        <p:spPr>
          <a:xfrm>
            <a:off x="1883410" y="7205345"/>
            <a:ext cx="7940040" cy="2329815"/>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800" b="0" i="0" u="none" strike="noStrike" cap="none">
                <a:solidFill>
                  <a:schemeClr val="bg2">
                    <a:lumMod val="40000"/>
                    <a:lumOff val="60000"/>
                  </a:schemeClr>
                </a:solidFill>
                <a:latin typeface="Montserrat" panose="00000500000000000000"/>
                <a:ea typeface="Montserrat" panose="00000500000000000000"/>
                <a:cs typeface="Montserrat" panose="00000500000000000000"/>
                <a:sym typeface="Montserrat" panose="00000500000000000000"/>
              </a:rPr>
              <a:t>Can be either static (unchanging) or dynamic (subject to change). Dynamic IP addresses are often dynamically assigned by internet service providers.</a:t>
            </a:r>
          </a:p>
        </p:txBody>
      </p:sp>
      <p:sp>
        <p:nvSpPr>
          <p:cNvPr id="325" name="Google Shape;325;p25"/>
          <p:cNvSpPr txBox="1"/>
          <p:nvPr/>
        </p:nvSpPr>
        <p:spPr>
          <a:xfrm>
            <a:off x="9450070" y="7205980"/>
            <a:ext cx="7719060" cy="269303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2500" b="0" i="0" u="none" strike="noStrike" cap="none">
                <a:solidFill>
                  <a:schemeClr val="bg1">
                    <a:lumMod val="85000"/>
                  </a:schemeClr>
                </a:solidFill>
                <a:latin typeface="Montserrat" panose="00000500000000000000"/>
                <a:ea typeface="Montserrat" panose="00000500000000000000"/>
                <a:cs typeface="Montserrat" panose="00000500000000000000"/>
                <a:sym typeface="Montserrat" panose="00000500000000000000"/>
              </a:rPr>
              <a:t>Can be updated and modified as needed. For instance, when a website moves to a new server, its IP address may change, but the domain name remains the same, and DNS records are updated to reflect the new IP address.</a:t>
            </a:r>
          </a:p>
        </p:txBody>
      </p:sp>
      <p:sp>
        <p:nvSpPr>
          <p:cNvPr id="326" name="Google Shape;326;p25"/>
          <p:cNvSpPr txBox="1"/>
          <p:nvPr/>
        </p:nvSpPr>
        <p:spPr>
          <a:xfrm>
            <a:off x="1613300" y="1028700"/>
            <a:ext cx="15061500" cy="2225040"/>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45" b="0" i="0" u="none" strike="noStrike" cap="none" dirty="0">
                <a:solidFill>
                  <a:schemeClr val="lt1"/>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Difference</a:t>
            </a:r>
          </a:p>
        </p:txBody>
      </p:sp>
      <p:grpSp>
        <p:nvGrpSpPr>
          <p:cNvPr id="327" name="Google Shape;327;p25"/>
          <p:cNvGrpSpPr/>
          <p:nvPr/>
        </p:nvGrpSpPr>
        <p:grpSpPr>
          <a:xfrm>
            <a:off x="5909508" y="5002714"/>
            <a:ext cx="395370" cy="397142"/>
            <a:chOff x="1813" y="0"/>
            <a:chExt cx="809173" cy="812800"/>
          </a:xfrm>
        </p:grpSpPr>
        <p:sp>
          <p:nvSpPr>
            <p:cNvPr id="328" name="Google Shape;328;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0" name="Google Shape;330;p25"/>
          <p:cNvGrpSpPr/>
          <p:nvPr/>
        </p:nvGrpSpPr>
        <p:grpSpPr>
          <a:xfrm>
            <a:off x="7285738" y="5040179"/>
            <a:ext cx="395370" cy="397142"/>
            <a:chOff x="1813" y="0"/>
            <a:chExt cx="809173" cy="812800"/>
          </a:xfrm>
        </p:grpSpPr>
        <p:sp>
          <p:nvSpPr>
            <p:cNvPr id="331" name="Google Shape;331;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3" name="Google Shape;333;p25"/>
          <p:cNvGrpSpPr/>
          <p:nvPr/>
        </p:nvGrpSpPr>
        <p:grpSpPr>
          <a:xfrm>
            <a:off x="8736263" y="5040814"/>
            <a:ext cx="395370" cy="397142"/>
            <a:chOff x="1813" y="0"/>
            <a:chExt cx="809173" cy="812800"/>
          </a:xfrm>
        </p:grpSpPr>
        <p:sp>
          <p:nvSpPr>
            <p:cNvPr id="334" name="Google Shape;334;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6" name="Google Shape;336;p25"/>
          <p:cNvGrpSpPr/>
          <p:nvPr/>
        </p:nvGrpSpPr>
        <p:grpSpPr>
          <a:xfrm>
            <a:off x="10149507" y="5041387"/>
            <a:ext cx="395370" cy="397142"/>
            <a:chOff x="1813" y="0"/>
            <a:chExt cx="809173" cy="812800"/>
          </a:xfrm>
        </p:grpSpPr>
        <p:sp>
          <p:nvSpPr>
            <p:cNvPr id="337" name="Google Shape;337;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9" name="Google Shape;339;p25"/>
          <p:cNvGrpSpPr/>
          <p:nvPr/>
        </p:nvGrpSpPr>
        <p:grpSpPr>
          <a:xfrm>
            <a:off x="11562567" y="5060437"/>
            <a:ext cx="395370" cy="397142"/>
            <a:chOff x="1813" y="0"/>
            <a:chExt cx="809173" cy="812800"/>
          </a:xfrm>
        </p:grpSpPr>
        <p:sp>
          <p:nvSpPr>
            <p:cNvPr id="340" name="Google Shape;340;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4" name="图片 0"/>
          <p:cNvPicPr>
            <a:picLocks noChangeAspect="1"/>
          </p:cNvPicPr>
          <p:nvPr/>
        </p:nvPicPr>
        <p:blipFill>
          <a:blip r:embed="rId4"/>
          <a:stretch>
            <a:fillRect/>
          </a:stretch>
        </p:blipFill>
        <p:spPr>
          <a:xfrm>
            <a:off x="1464310" y="3638550"/>
            <a:ext cx="4144645" cy="2926080"/>
          </a:xfrm>
          <a:prstGeom prst="rect">
            <a:avLst/>
          </a:prstGeom>
        </p:spPr>
      </p:pic>
      <p:pic>
        <p:nvPicPr>
          <p:cNvPr id="2" name="图片 1"/>
          <p:cNvPicPr>
            <a:picLocks noChangeAspect="1"/>
          </p:cNvPicPr>
          <p:nvPr/>
        </p:nvPicPr>
        <p:blipFill>
          <a:blip r:embed="rId5"/>
          <a:stretch>
            <a:fillRect/>
          </a:stretch>
        </p:blipFill>
        <p:spPr>
          <a:xfrm>
            <a:off x="12259310" y="3638550"/>
            <a:ext cx="4166235" cy="2948940"/>
          </a:xfrm>
          <a:prstGeom prst="rect">
            <a:avLst/>
          </a:prstGeom>
        </p:spPr>
      </p:pic>
      <p:sp>
        <p:nvSpPr>
          <p:cNvPr id="3" name="Google Shape;326;p25"/>
          <p:cNvSpPr txBox="1"/>
          <p:nvPr/>
        </p:nvSpPr>
        <p:spPr>
          <a:xfrm>
            <a:off x="1464075" y="2834640"/>
            <a:ext cx="15061500" cy="996950"/>
          </a:xfrm>
          <a:prstGeom prst="rect">
            <a:avLst/>
          </a:prstGeom>
          <a:noFill/>
          <a:ln>
            <a:noFill/>
          </a:ln>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400" b="0" i="0" u="none" strike="noStrike" cap="none" dirty="0">
                <a:solidFill>
                  <a:schemeClr val="bg1">
                    <a:lumMod val="65000"/>
                  </a:schemeClr>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Variability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2"/>
                                        </p:tgtEl>
                                        <p:attrNameLst>
                                          <p:attrName>style.visibility</p:attrName>
                                        </p:attrNameLst>
                                      </p:cBhvr>
                                      <p:to>
                                        <p:strVal val="visible"/>
                                      </p:to>
                                    </p:set>
                                    <p:animEffect transition="in" filter="fade">
                                      <p:cBhvr>
                                        <p:cTn id="15" dur="500"/>
                                        <p:tgtEl>
                                          <p:spTgt spid="3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fade">
                                      <p:cBhvr>
                                        <p:cTn id="18" dur="500"/>
                                        <p:tgtEl>
                                          <p:spTgt spid="325"/>
                                        </p:tgtEl>
                                      </p:cBhvr>
                                    </p:animEffect>
                                  </p:childTnLst>
                                </p:cTn>
                              </p:par>
                              <p:par>
                                <p:cTn id="19" presetID="10" presetClass="entr" presetSubtype="0" fill="hold" nodeType="withEffect">
                                  <p:stCondLst>
                                    <p:cond delay="0"/>
                                  </p:stCondLst>
                                  <p:childTnLst>
                                    <p:set>
                                      <p:cBhvr>
                                        <p:cTn id="20" dur="1" fill="hold">
                                          <p:stCondLst>
                                            <p:cond delay="0"/>
                                          </p:stCondLst>
                                        </p:cTn>
                                        <p:tgtEl>
                                          <p:spTgt spid="327"/>
                                        </p:tgtEl>
                                        <p:attrNameLst>
                                          <p:attrName>style.visibility</p:attrName>
                                        </p:attrNameLst>
                                      </p:cBhvr>
                                      <p:to>
                                        <p:strVal val="visible"/>
                                      </p:to>
                                    </p:set>
                                    <p:animEffect transition="in" filter="fade">
                                      <p:cBhvr>
                                        <p:cTn id="21" dur="500"/>
                                        <p:tgtEl>
                                          <p:spTgt spid="327"/>
                                        </p:tgtEl>
                                      </p:cBhvr>
                                    </p:animEffect>
                                  </p:childTnLst>
                                </p:cTn>
                              </p:par>
                              <p:par>
                                <p:cTn id="22" presetID="10" presetClass="entr" presetSubtype="0" fill="hold" nodeType="withEffect">
                                  <p:stCondLst>
                                    <p:cond delay="0"/>
                                  </p:stCondLst>
                                  <p:childTnLst>
                                    <p:set>
                                      <p:cBhvr>
                                        <p:cTn id="23" dur="1" fill="hold">
                                          <p:stCondLst>
                                            <p:cond delay="0"/>
                                          </p:stCondLst>
                                        </p:cTn>
                                        <p:tgtEl>
                                          <p:spTgt spid="330"/>
                                        </p:tgtEl>
                                        <p:attrNameLst>
                                          <p:attrName>style.visibility</p:attrName>
                                        </p:attrNameLst>
                                      </p:cBhvr>
                                      <p:to>
                                        <p:strVal val="visible"/>
                                      </p:to>
                                    </p:set>
                                    <p:animEffect transition="in" filter="fade">
                                      <p:cBhvr>
                                        <p:cTn id="24" dur="500"/>
                                        <p:tgtEl>
                                          <p:spTgt spid="330"/>
                                        </p:tgtEl>
                                      </p:cBhvr>
                                    </p:animEffect>
                                  </p:childTnLst>
                                </p:cTn>
                              </p:par>
                              <p:par>
                                <p:cTn id="25" presetID="10" presetClass="entr" presetSubtype="0" fill="hold" nodeType="withEffect">
                                  <p:stCondLst>
                                    <p:cond delay="0"/>
                                  </p:stCondLst>
                                  <p:childTnLst>
                                    <p:set>
                                      <p:cBhvr>
                                        <p:cTn id="26" dur="1" fill="hold">
                                          <p:stCondLst>
                                            <p:cond delay="0"/>
                                          </p:stCondLst>
                                        </p:cTn>
                                        <p:tgtEl>
                                          <p:spTgt spid="333"/>
                                        </p:tgtEl>
                                        <p:attrNameLst>
                                          <p:attrName>style.visibility</p:attrName>
                                        </p:attrNameLst>
                                      </p:cBhvr>
                                      <p:to>
                                        <p:strVal val="visible"/>
                                      </p:to>
                                    </p:set>
                                    <p:animEffect transition="in" filter="fade">
                                      <p:cBhvr>
                                        <p:cTn id="27" dur="500"/>
                                        <p:tgtEl>
                                          <p:spTgt spid="333"/>
                                        </p:tgtEl>
                                      </p:cBhvr>
                                    </p:animEffect>
                                  </p:childTnLst>
                                </p:cTn>
                              </p:par>
                              <p:par>
                                <p:cTn id="28" presetID="10" presetClass="entr" presetSubtype="0" fill="hold" nodeType="with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par>
                                <p:cTn id="31" presetID="10" presetClass="entr" presetSubtype="0" fill="hold" nodeType="withEffect">
                                  <p:stCondLst>
                                    <p:cond delay="0"/>
                                  </p:stCondLst>
                                  <p:childTnLst>
                                    <p:set>
                                      <p:cBhvr>
                                        <p:cTn id="32" dur="1" fill="hold">
                                          <p:stCondLst>
                                            <p:cond delay="0"/>
                                          </p:stCondLst>
                                        </p:cTn>
                                        <p:tgtEl>
                                          <p:spTgt spid="339"/>
                                        </p:tgtEl>
                                        <p:attrNameLst>
                                          <p:attrName>style.visibility</p:attrName>
                                        </p:attrNameLst>
                                      </p:cBhvr>
                                      <p:to>
                                        <p:strVal val="visible"/>
                                      </p:to>
                                    </p:set>
                                    <p:animEffect transition="in" filter="fade">
                                      <p:cBhvr>
                                        <p:cTn id="33" dur="500"/>
                                        <p:tgtEl>
                                          <p:spTgt spid="339"/>
                                        </p:tgtEl>
                                      </p:cBhvr>
                                    </p:animEffect>
                                  </p:childTnLst>
                                </p:cTn>
                              </p:par>
                              <p:par>
                                <p:cTn id="34" presetID="10"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p:bldP spid="3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srcRect t="7825" b="7824"/>
          <a:stretch>
            <a:fillRect/>
          </a:stretch>
        </p:blipFill>
        <p:spPr>
          <a:xfrm>
            <a:off x="0" y="0"/>
            <a:ext cx="18288000" cy="10287000"/>
          </a:xfrm>
          <a:prstGeom prst="rect">
            <a:avLst/>
          </a:prstGeom>
          <a:noFill/>
          <a:ln>
            <a:noFill/>
          </a:ln>
        </p:spPr>
      </p:pic>
      <p:pic>
        <p:nvPicPr>
          <p:cNvPr id="797" name="Google Shape;797;p44"/>
          <p:cNvPicPr preferRelativeResize="0"/>
          <p:nvPr/>
        </p:nvPicPr>
        <p:blipFill rotWithShape="1">
          <a:blip r:embed="rId4"/>
          <a:srcRect l="24690" t="6082" r="23348"/>
          <a:stretch>
            <a:fillRect/>
          </a:stretch>
        </p:blipFill>
        <p:spPr>
          <a:xfrm>
            <a:off x="11486192" y="651977"/>
            <a:ext cx="5773108" cy="15651900"/>
          </a:xfrm>
          <a:prstGeom prst="rect">
            <a:avLst/>
          </a:prstGeom>
          <a:noFill/>
          <a:ln>
            <a:noFill/>
          </a:ln>
        </p:spPr>
      </p:pic>
      <p:sp>
        <p:nvSpPr>
          <p:cNvPr id="798" name="Google Shape;798;p44"/>
          <p:cNvSpPr txBox="1"/>
          <p:nvPr/>
        </p:nvSpPr>
        <p:spPr>
          <a:xfrm>
            <a:off x="1028700" y="1019175"/>
            <a:ext cx="9141300" cy="7386638"/>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b="0" i="0" u="none" strike="noStrike" cap="none"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The</a:t>
            </a:r>
          </a:p>
          <a:p>
            <a:pPr marL="0" marR="0" lvl="0" indent="0" algn="l" rtl="0">
              <a:lnSpc>
                <a:spcPct val="100000"/>
              </a:lnSpc>
              <a:spcBef>
                <a:spcPts val="0"/>
              </a:spcBef>
              <a:spcAft>
                <a:spcPts val="0"/>
              </a:spcAft>
              <a:buNone/>
            </a:pPr>
            <a:r>
              <a:rPr lang="en-US" sz="120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Principle of</a:t>
            </a:r>
          </a:p>
          <a:p>
            <a:pPr marL="0" marR="0" lvl="0" indent="0" algn="l" rtl="0">
              <a:lnSpc>
                <a:spcPct val="100000"/>
              </a:lnSpc>
              <a:spcBef>
                <a:spcPts val="0"/>
              </a:spcBef>
              <a:spcAft>
                <a:spcPts val="0"/>
              </a:spcAft>
              <a:buNone/>
            </a:pPr>
            <a:r>
              <a:rPr lang="en-US" sz="120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DNS</a:t>
            </a:r>
          </a:p>
          <a:p>
            <a:pPr marL="0" marR="0" lvl="0" indent="0" algn="l" rtl="0">
              <a:lnSpc>
                <a:spcPct val="100000"/>
              </a:lnSpc>
              <a:spcBef>
                <a:spcPts val="0"/>
              </a:spcBef>
              <a:spcAft>
                <a:spcPts val="0"/>
              </a:spcAft>
              <a:buNone/>
            </a:pPr>
            <a:r>
              <a:rPr lang="en-US" sz="120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Hijacking</a:t>
            </a:r>
            <a:endParaRPr dirty="0">
              <a:latin typeface="Times New Roman" panose="02020603050405020304" pitchFamily="18" charset="0"/>
              <a:ea typeface="宋体" pitchFamily="2" charset="-122"/>
            </a:endParaRPr>
          </a:p>
        </p:txBody>
      </p:sp>
      <p:cxnSp>
        <p:nvCxnSpPr>
          <p:cNvPr id="802" name="Google Shape;802;p44"/>
          <p:cNvCxnSpPr/>
          <p:nvPr/>
        </p:nvCxnSpPr>
        <p:spPr>
          <a:xfrm rot="-5400000">
            <a:off x="6508784" y="5230474"/>
            <a:ext cx="7998501" cy="0"/>
          </a:xfrm>
          <a:prstGeom prst="straightConnector1">
            <a:avLst/>
          </a:prstGeom>
          <a:noFill/>
          <a:ln w="57150" cap="flat" cmpd="sng">
            <a:solidFill>
              <a:srgbClr val="1B89DA"/>
            </a:solidFill>
            <a:prstDash val="solid"/>
            <a:round/>
            <a:headEnd type="none" w="sm" len="sm"/>
            <a:tailEnd type="none" w="sm" len="sm"/>
          </a:ln>
        </p:spPr>
      </p:cxnSp>
      <p:sp>
        <p:nvSpPr>
          <p:cNvPr id="2" name="Google Shape;157;p16"/>
          <p:cNvSpPr txBox="1"/>
          <p:nvPr/>
        </p:nvSpPr>
        <p:spPr>
          <a:xfrm>
            <a:off x="1256438" y="8750760"/>
            <a:ext cx="7017000" cy="517065"/>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rtl="0">
              <a:lnSpc>
                <a:spcPct val="120000"/>
              </a:lnSpc>
              <a:spcBef>
                <a:spcPts val="0"/>
              </a:spcBef>
              <a:spcAft>
                <a:spcPts val="0"/>
              </a:spcAft>
              <a:buNone/>
            </a:pPr>
            <a:r>
              <a:rPr lang="zh-CN" altLang="en-US"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李晋一  </a:t>
            </a:r>
            <a:r>
              <a:rPr lang="en-US" altLang="zh-CN"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202130430119</a:t>
            </a:r>
            <a:endParaRPr sz="100" dirty="0">
              <a:latin typeface="华文中宋" panose="02010600040101010101" pitchFamily="2" charset="-122"/>
              <a:ea typeface="华文中宋"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43"/>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787" name="Google Shape;787;p43"/>
          <p:cNvSpPr txBox="1"/>
          <p:nvPr/>
        </p:nvSpPr>
        <p:spPr>
          <a:xfrm>
            <a:off x="1028700" y="1019175"/>
            <a:ext cx="16649700" cy="1218795"/>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6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How is my DNS hijacked?</a:t>
            </a:r>
            <a:endParaRPr sz="800" dirty="0">
              <a:latin typeface="Times New Roman" panose="02020603050405020304" pitchFamily="18" charset="0"/>
              <a:ea typeface="宋体" pitchFamily="2" charset="-122"/>
            </a:endParaRPr>
          </a:p>
        </p:txBody>
      </p:sp>
      <p:sp>
        <p:nvSpPr>
          <p:cNvPr id="788" name="Google Shape;788;p43"/>
          <p:cNvSpPr txBox="1"/>
          <p:nvPr/>
        </p:nvSpPr>
        <p:spPr>
          <a:xfrm>
            <a:off x="720538" y="2485969"/>
            <a:ext cx="16846924" cy="7109639"/>
          </a:xfrm>
          <a:prstGeom prst="rect">
            <a:avLst/>
          </a:prstGeom>
          <a:noFill/>
          <a:ln>
            <a:noFill/>
          </a:ln>
        </p:spPr>
        <p:txBody>
          <a:bodyPr spcFirstLastPara="1" wrap="square" lIns="0" tIns="0" rIns="0" bIns="0" anchor="t" anchorCtr="0">
            <a:spAutoFit/>
          </a:bodyPr>
          <a:lstStyle/>
          <a:p>
            <a:pPr>
              <a:lnSpc>
                <a:spcPct val="150000"/>
              </a:lnSpc>
            </a:pPr>
            <a:r>
              <a:rPr lang="en-US" altLang="zh-CN" sz="2800" dirty="0">
                <a:solidFill>
                  <a:schemeClr val="bg1"/>
                </a:solidFill>
                <a:latin typeface="Palatino Linotype" panose="02040502050505030304" pitchFamily="18" charset="0"/>
              </a:rPr>
              <a:t>When you register a website with a domain registrar, you select an available domain name, and your site's IP address will be registered with the domain name. </a:t>
            </a:r>
          </a:p>
          <a:p>
            <a:pPr>
              <a:lnSpc>
                <a:spcPct val="150000"/>
              </a:lnSpc>
            </a:pPr>
            <a:endParaRPr lang="en-US" altLang="zh-CN" sz="2800" dirty="0">
              <a:solidFill>
                <a:schemeClr val="bg1"/>
              </a:solidFill>
              <a:latin typeface="Palatino Linotype" panose="02040502050505030304" pitchFamily="18" charset="0"/>
            </a:endParaRPr>
          </a:p>
          <a:p>
            <a:pPr>
              <a:lnSpc>
                <a:spcPct val="150000"/>
              </a:lnSpc>
            </a:pPr>
            <a:r>
              <a:rPr lang="en-US" altLang="zh-CN" sz="2800" dirty="0">
                <a:solidFill>
                  <a:schemeClr val="bg1"/>
                </a:solidFill>
                <a:latin typeface="Palatino Linotype" panose="02040502050505030304" pitchFamily="18" charset="0"/>
              </a:rPr>
              <a:t>A DNS record contains your site's unique IP address, and </a:t>
            </a:r>
            <a:r>
              <a:rPr lang="en-US" altLang="zh-CN" sz="2800" b="1" dirty="0">
                <a:solidFill>
                  <a:schemeClr val="bg1"/>
                </a:solidFill>
                <a:highlight>
                  <a:srgbClr val="008080"/>
                </a:highlight>
                <a:latin typeface="Palatino Linotype" panose="02040502050505030304" pitchFamily="18" charset="0"/>
              </a:rPr>
              <a:t>your domain name is linked to your site's IP address</a:t>
            </a:r>
            <a:r>
              <a:rPr lang="en-US" altLang="zh-CN" sz="2800" dirty="0">
                <a:solidFill>
                  <a:schemeClr val="bg1"/>
                </a:solidFill>
                <a:latin typeface="Palatino Linotype" panose="02040502050505030304" pitchFamily="18" charset="0"/>
              </a:rPr>
              <a:t>. In a DNS hijacking attack, hackers gain access to your DNS, then </a:t>
            </a:r>
            <a:r>
              <a:rPr lang="en-US" altLang="zh-CN" sz="2800" b="1" dirty="0">
                <a:solidFill>
                  <a:schemeClr val="bg1"/>
                </a:solidFill>
                <a:highlight>
                  <a:srgbClr val="008080"/>
                </a:highlight>
                <a:latin typeface="Palatino Linotype" panose="02040502050505030304" pitchFamily="18" charset="0"/>
              </a:rPr>
              <a:t>switch your unique IP address to another one</a:t>
            </a:r>
            <a:r>
              <a:rPr lang="en-US" altLang="zh-CN" sz="2800" dirty="0">
                <a:solidFill>
                  <a:schemeClr val="bg1"/>
                </a:solidFill>
                <a:latin typeface="Palatino Linotype" panose="02040502050505030304" pitchFamily="18" charset="0"/>
              </a:rPr>
              <a:t>. As a result, your domain name will point to the attacker's servers when retrieved via the DNS record.</a:t>
            </a:r>
          </a:p>
          <a:p>
            <a:pPr>
              <a:lnSpc>
                <a:spcPct val="150000"/>
              </a:lnSpc>
            </a:pPr>
            <a:endParaRPr lang="en-US" altLang="zh-CN" sz="2800" dirty="0">
              <a:solidFill>
                <a:schemeClr val="bg1"/>
              </a:solidFill>
              <a:latin typeface="Palatino Linotype" panose="02040502050505030304" pitchFamily="18" charset="0"/>
            </a:endParaRPr>
          </a:p>
          <a:p>
            <a:pPr>
              <a:lnSpc>
                <a:spcPct val="150000"/>
              </a:lnSpc>
            </a:pPr>
            <a:r>
              <a:rPr lang="en-US" altLang="zh-CN" sz="2800" dirty="0">
                <a:solidFill>
                  <a:schemeClr val="bg1"/>
                </a:solidFill>
                <a:latin typeface="Palatino Linotype" panose="02040502050505030304" pitchFamily="18" charset="0"/>
              </a:rPr>
              <a:t>In other words, when someone types the domain name into Chrome, Firefox, or another browser, they are not taken to your site. Instead, they are </a:t>
            </a:r>
            <a:r>
              <a:rPr lang="en-US" altLang="zh-CN" sz="2800" b="1" dirty="0">
                <a:solidFill>
                  <a:schemeClr val="bg1"/>
                </a:solidFill>
                <a:highlight>
                  <a:srgbClr val="008080"/>
                </a:highlight>
                <a:latin typeface="Palatino Linotype" panose="02040502050505030304" pitchFamily="18" charset="0"/>
              </a:rPr>
              <a:t>routed to a site the attacker controls</a:t>
            </a:r>
            <a:r>
              <a:rPr lang="en-US" altLang="zh-CN" sz="2800" dirty="0">
                <a:solidFill>
                  <a:schemeClr val="bg1"/>
                </a:solidFill>
                <a:latin typeface="Palatino Linotype" panose="02040502050505030304" pitchFamily="18" charset="0"/>
              </a:rPr>
              <a:t>. If the visitor thinks the site they are seeing is legitimate, they may mistakenly enter sensitive information or download malware.</a:t>
            </a:r>
          </a:p>
        </p:txBody>
      </p:sp>
      <p:cxnSp>
        <p:nvCxnSpPr>
          <p:cNvPr id="791" name="Google Shape;791;p43"/>
          <p:cNvCxnSpPr/>
          <p:nvPr/>
        </p:nvCxnSpPr>
        <p:spPr>
          <a:xfrm>
            <a:off x="443" y="9813177"/>
            <a:ext cx="6702713" cy="0"/>
          </a:xfrm>
          <a:prstGeom prst="straightConnector1">
            <a:avLst/>
          </a:prstGeom>
          <a:noFill/>
          <a:ln w="57150" cap="flat" cmpd="sng">
            <a:solidFill>
              <a:srgbClr val="41B8D5"/>
            </a:solidFill>
            <a:prstDash val="solid"/>
            <a:round/>
            <a:headEnd type="none" w="sm" len="sm"/>
            <a:tailEnd type="none" w="sm" len="sm"/>
          </a:ln>
        </p:spPr>
      </p:cxnSp>
      <p:sp>
        <p:nvSpPr>
          <p:cNvPr id="2" name="文本框 1"/>
          <p:cNvSpPr txBox="1"/>
          <p:nvPr/>
        </p:nvSpPr>
        <p:spPr>
          <a:xfrm>
            <a:off x="720538" y="9881707"/>
            <a:ext cx="7686720" cy="369332"/>
          </a:xfrm>
          <a:prstGeom prst="rect">
            <a:avLst/>
          </a:prstGeom>
          <a:noFill/>
        </p:spPr>
        <p:txBody>
          <a:bodyPr wrap="none" rtlCol="0">
            <a:spAutoFit/>
          </a:bodyPr>
          <a:lstStyle/>
          <a:p>
            <a:r>
              <a:rPr lang="en-US" altLang="zh-CN" sz="1800" dirty="0">
                <a:solidFill>
                  <a:schemeClr val="bg1">
                    <a:lumMod val="65000"/>
                  </a:schemeClr>
                </a:solidFill>
              </a:rPr>
              <a:t>Reference https://www.fortinet.com/resources/cyberglossary/dns-hijacking</a:t>
            </a:r>
            <a:endParaRPr lang="zh-CN" altLang="en-US" sz="1800"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500"/>
                                        <p:tgtEl>
                                          <p:spTgt spid="7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8"/>
                                        </p:tgtEl>
                                        <p:attrNameLst>
                                          <p:attrName>style.visibility</p:attrName>
                                        </p:attrNameLst>
                                      </p:cBhvr>
                                      <p:to>
                                        <p:strVal val="visible"/>
                                      </p:to>
                                    </p:set>
                                    <p:animEffect transition="in" filter="fade">
                                      <p:cBhvr>
                                        <p:cTn id="12" dur="500"/>
                                        <p:tgtEl>
                                          <p:spTgt spid="78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43"/>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787" name="Google Shape;787;p43"/>
          <p:cNvSpPr txBox="1"/>
          <p:nvPr/>
        </p:nvSpPr>
        <p:spPr>
          <a:xfrm>
            <a:off x="1028700" y="1019175"/>
            <a:ext cx="16649700" cy="1218795"/>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6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How is my DNS hijacked?</a:t>
            </a:r>
            <a:endParaRPr sz="800" dirty="0">
              <a:latin typeface="Times New Roman" panose="02020603050405020304" pitchFamily="18" charset="0"/>
              <a:ea typeface="宋体" pitchFamily="2" charset="-122"/>
            </a:endParaRPr>
          </a:p>
        </p:txBody>
      </p:sp>
      <p:cxnSp>
        <p:nvCxnSpPr>
          <p:cNvPr id="791" name="Google Shape;791;p43"/>
          <p:cNvCxnSpPr/>
          <p:nvPr/>
        </p:nvCxnSpPr>
        <p:spPr>
          <a:xfrm>
            <a:off x="443" y="9813177"/>
            <a:ext cx="6702713" cy="0"/>
          </a:xfrm>
          <a:prstGeom prst="straightConnector1">
            <a:avLst/>
          </a:prstGeom>
          <a:noFill/>
          <a:ln w="57150" cap="flat" cmpd="sng">
            <a:solidFill>
              <a:srgbClr val="41B8D5"/>
            </a:solidFill>
            <a:prstDash val="solid"/>
            <a:round/>
            <a:headEnd type="none" w="sm" len="sm"/>
            <a:tailEnd type="none" w="sm" len="sm"/>
          </a:ln>
        </p:spPr>
      </p:cxnSp>
      <p:pic>
        <p:nvPicPr>
          <p:cNvPr id="3" name="图形 2" descr="计算机 纯色填充"/>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1799" y="6906839"/>
            <a:ext cx="2095500" cy="2095500"/>
          </a:xfrm>
          <a:prstGeom prst="rect">
            <a:avLst/>
          </a:prstGeom>
          <a:effectLst>
            <a:glow rad="139700">
              <a:schemeClr val="accent5">
                <a:satMod val="175000"/>
                <a:alpha val="40000"/>
              </a:schemeClr>
            </a:glow>
          </a:effectLst>
        </p:spPr>
      </p:pic>
      <p:pic>
        <p:nvPicPr>
          <p:cNvPr id="5" name="图形 4" descr="Internet 纯色填充"/>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8600" y="3027585"/>
            <a:ext cx="2590800" cy="2590800"/>
          </a:xfrm>
          <a:prstGeom prst="rect">
            <a:avLst/>
          </a:prstGeom>
          <a:effectLst>
            <a:glow rad="139700">
              <a:schemeClr val="accent5">
                <a:satMod val="175000"/>
                <a:alpha val="40000"/>
              </a:schemeClr>
            </a:glow>
          </a:effectLst>
        </p:spPr>
      </p:pic>
      <p:sp>
        <p:nvSpPr>
          <p:cNvPr id="6" name="箭头: 右 5"/>
          <p:cNvSpPr/>
          <p:nvPr/>
        </p:nvSpPr>
        <p:spPr>
          <a:xfrm rot="19194351">
            <a:off x="5864956" y="5805284"/>
            <a:ext cx="1676400" cy="914399"/>
          </a:xfrm>
          <a:prstGeom prst="rightArrow">
            <a:avLst/>
          </a:prstGeom>
          <a:effectLst>
            <a:glow rad="1397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矩形 6"/>
          <p:cNvSpPr/>
          <p:nvPr/>
        </p:nvSpPr>
        <p:spPr>
          <a:xfrm>
            <a:off x="1158532" y="5172671"/>
            <a:ext cx="4724370"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Domain name</a:t>
            </a:r>
            <a:endPar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箭头: 右 8"/>
          <p:cNvSpPr/>
          <p:nvPr/>
        </p:nvSpPr>
        <p:spPr>
          <a:xfrm rot="2317248">
            <a:off x="10746643" y="5805284"/>
            <a:ext cx="1676400" cy="914399"/>
          </a:xfrm>
          <a:prstGeom prst="rightArrow">
            <a:avLst/>
          </a:prstGeom>
          <a:effectLst>
            <a:glow rad="139700">
              <a:schemeClr val="accent5">
                <a:satMod val="175000"/>
                <a:alpha val="40000"/>
              </a:schemeClr>
            </a:glo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0" name="矩形 9"/>
          <p:cNvSpPr/>
          <p:nvPr/>
        </p:nvSpPr>
        <p:spPr>
          <a:xfrm>
            <a:off x="12765146" y="5172671"/>
            <a:ext cx="3801041"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IP Address</a:t>
            </a:r>
            <a:endPar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图形 3" descr="实心填充的恶魔表情 纯色填充"/>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83150" y="3462135"/>
            <a:ext cx="1721700" cy="1721700"/>
          </a:xfrm>
          <a:prstGeom prst="rect">
            <a:avLst/>
          </a:prstGeom>
          <a:effectLst>
            <a:glow rad="228600">
              <a:schemeClr val="accent2">
                <a:satMod val="175000"/>
                <a:alpha val="40000"/>
              </a:schemeClr>
            </a:glow>
          </a:effectLst>
        </p:spPr>
      </p:pic>
      <p:pic>
        <p:nvPicPr>
          <p:cNvPr id="14" name="图形 13" descr="云 纯色填充"/>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665416" y="6954464"/>
            <a:ext cx="2000250" cy="2000250"/>
          </a:xfrm>
          <a:prstGeom prst="rect">
            <a:avLst/>
          </a:prstGeom>
          <a:effectLst>
            <a:glow rad="139700">
              <a:schemeClr val="accent5">
                <a:satMod val="175000"/>
                <a:alpha val="40000"/>
              </a:schemeClr>
            </a:glow>
          </a:effectLst>
        </p:spPr>
      </p:pic>
      <p:pic>
        <p:nvPicPr>
          <p:cNvPr id="15" name="图形 14" descr="云 纯色填充"/>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765144" y="1536196"/>
            <a:ext cx="2000250" cy="2000250"/>
          </a:xfrm>
          <a:prstGeom prst="rect">
            <a:avLst/>
          </a:prstGeom>
          <a:effectLst>
            <a:glow rad="228600">
              <a:schemeClr val="accent2">
                <a:satMod val="175000"/>
                <a:alpha val="40000"/>
              </a:schemeClr>
            </a:glow>
          </a:effectLst>
        </p:spPr>
      </p:pic>
      <p:sp>
        <p:nvSpPr>
          <p:cNvPr id="16" name="箭头: 右 15"/>
          <p:cNvSpPr/>
          <p:nvPr/>
        </p:nvSpPr>
        <p:spPr>
          <a:xfrm rot="19194351">
            <a:off x="10764073" y="3248121"/>
            <a:ext cx="1676400" cy="914399"/>
          </a:xfrm>
          <a:prstGeom prst="rightArrow">
            <a:avLst/>
          </a:prstGeom>
          <a:effectLst>
            <a:glow rad="2286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43"/>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787" name="Google Shape;787;p43"/>
          <p:cNvSpPr txBox="1"/>
          <p:nvPr/>
        </p:nvSpPr>
        <p:spPr>
          <a:xfrm>
            <a:off x="1028700" y="1019175"/>
            <a:ext cx="16649700" cy="1218795"/>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6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Why hijacking?</a:t>
            </a:r>
            <a:endParaRPr sz="800" dirty="0">
              <a:latin typeface="Times New Roman" panose="02020603050405020304" pitchFamily="18" charset="0"/>
              <a:ea typeface="宋体" pitchFamily="2" charset="-122"/>
            </a:endParaRPr>
          </a:p>
        </p:txBody>
      </p:sp>
      <p:sp>
        <p:nvSpPr>
          <p:cNvPr id="788" name="Google Shape;788;p43"/>
          <p:cNvSpPr txBox="1"/>
          <p:nvPr/>
        </p:nvSpPr>
        <p:spPr>
          <a:xfrm>
            <a:off x="720538" y="2485969"/>
            <a:ext cx="6702712" cy="3877985"/>
          </a:xfrm>
          <a:prstGeom prst="rect">
            <a:avLst/>
          </a:prstGeom>
          <a:noFill/>
          <a:ln>
            <a:noFill/>
          </a:ln>
        </p:spPr>
        <p:txBody>
          <a:bodyPr spcFirstLastPara="1" wrap="square" lIns="0" tIns="0" rIns="0" bIns="0" anchor="t" anchorCtr="0">
            <a:spAutoFit/>
          </a:bodyPr>
          <a:lstStyle/>
          <a:p>
            <a:pPr>
              <a:lnSpc>
                <a:spcPct val="150000"/>
              </a:lnSpc>
            </a:pPr>
            <a:r>
              <a:rPr lang="en-US" altLang="zh-CN" sz="2800" dirty="0">
                <a:solidFill>
                  <a:schemeClr val="bg1"/>
                </a:solidFill>
                <a:latin typeface="Palatino Linotype" panose="02040502050505030304" pitchFamily="18" charset="0"/>
              </a:rPr>
              <a:t>Cybercriminals use DNS attacks and hijacking tools to </a:t>
            </a:r>
            <a:r>
              <a:rPr lang="en-US" altLang="zh-CN" sz="2800" b="1" dirty="0">
                <a:solidFill>
                  <a:schemeClr val="bg1"/>
                </a:solidFill>
                <a:highlight>
                  <a:srgbClr val="008080"/>
                </a:highlight>
                <a:latin typeface="Palatino Linotype" panose="02040502050505030304" pitchFamily="18" charset="0"/>
              </a:rPr>
              <a:t>steal money from targets’ bank accounts</a:t>
            </a:r>
            <a:r>
              <a:rPr lang="en-US" altLang="zh-CN" sz="2800" dirty="0">
                <a:solidFill>
                  <a:schemeClr val="bg1"/>
                </a:solidFill>
                <a:latin typeface="Palatino Linotype" panose="02040502050505030304" pitchFamily="18" charset="0"/>
              </a:rPr>
              <a:t>, </a:t>
            </a:r>
            <a:r>
              <a:rPr lang="en-US" altLang="zh-CN" sz="2800" b="1" dirty="0">
                <a:solidFill>
                  <a:schemeClr val="bg1"/>
                </a:solidFill>
                <a:highlight>
                  <a:srgbClr val="008080"/>
                </a:highlight>
                <a:latin typeface="Palatino Linotype" panose="02040502050505030304" pitchFamily="18" charset="0"/>
              </a:rPr>
              <a:t>commit credit card fraud</a:t>
            </a:r>
            <a:r>
              <a:rPr lang="en-US" altLang="zh-CN" sz="2800" dirty="0">
                <a:solidFill>
                  <a:schemeClr val="bg1"/>
                </a:solidFill>
                <a:latin typeface="Palatino Linotype" panose="02040502050505030304" pitchFamily="18" charset="0"/>
              </a:rPr>
              <a:t>, </a:t>
            </a:r>
            <a:r>
              <a:rPr lang="en-US" altLang="zh-CN" sz="2800" b="1" dirty="0">
                <a:solidFill>
                  <a:schemeClr val="bg1"/>
                </a:solidFill>
                <a:highlight>
                  <a:srgbClr val="008080"/>
                </a:highlight>
                <a:latin typeface="Palatino Linotype" panose="02040502050505030304" pitchFamily="18" charset="0"/>
              </a:rPr>
              <a:t>sell personally identifiable information on the dark web</a:t>
            </a:r>
            <a:r>
              <a:rPr lang="en-US" altLang="zh-CN" sz="2800" dirty="0">
                <a:solidFill>
                  <a:schemeClr val="bg1"/>
                </a:solidFill>
                <a:latin typeface="Palatino Linotype" panose="02040502050505030304" pitchFamily="18" charset="0"/>
              </a:rPr>
              <a:t>, and take other malicious actions.</a:t>
            </a:r>
          </a:p>
        </p:txBody>
      </p:sp>
      <p:cxnSp>
        <p:nvCxnSpPr>
          <p:cNvPr id="791" name="Google Shape;791;p43"/>
          <p:cNvCxnSpPr/>
          <p:nvPr/>
        </p:nvCxnSpPr>
        <p:spPr>
          <a:xfrm>
            <a:off x="443" y="9813177"/>
            <a:ext cx="6702713" cy="0"/>
          </a:xfrm>
          <a:prstGeom prst="straightConnector1">
            <a:avLst/>
          </a:prstGeom>
          <a:noFill/>
          <a:ln w="57150" cap="flat" cmpd="sng">
            <a:solidFill>
              <a:srgbClr val="41B8D5"/>
            </a:solidFill>
            <a:prstDash val="solid"/>
            <a:round/>
            <a:headEnd type="none" w="sm" len="sm"/>
            <a:tailEnd type="none" w="sm" len="sm"/>
          </a:ln>
        </p:spPr>
      </p:cxnSp>
      <p:sp>
        <p:nvSpPr>
          <p:cNvPr id="2" name="文本框 1"/>
          <p:cNvSpPr txBox="1"/>
          <p:nvPr/>
        </p:nvSpPr>
        <p:spPr>
          <a:xfrm>
            <a:off x="720538" y="9881707"/>
            <a:ext cx="13329290" cy="369332"/>
          </a:xfrm>
          <a:prstGeom prst="rect">
            <a:avLst/>
          </a:prstGeom>
          <a:noFill/>
        </p:spPr>
        <p:txBody>
          <a:bodyPr wrap="none" rtlCol="0">
            <a:spAutoFit/>
          </a:bodyPr>
          <a:lstStyle/>
          <a:p>
            <a:r>
              <a:rPr lang="en-US" altLang="zh-CN" sz="1800" dirty="0">
                <a:solidFill>
                  <a:schemeClr val="bg1">
                    <a:lumMod val="65000"/>
                  </a:schemeClr>
                </a:solidFill>
              </a:rPr>
              <a:t>Reference https://www.eccouncil.org/cybersecurity-exchange/network-security/what-is-dns-hijacking-how-to-prevent-dns-attacks/</a:t>
            </a:r>
            <a:endParaRPr lang="zh-CN" altLang="en-US" sz="1800" dirty="0">
              <a:solidFill>
                <a:schemeClr val="bg1">
                  <a:lumMod val="65000"/>
                </a:schemeClr>
              </a:solidFill>
            </a:endParaRPr>
          </a:p>
        </p:txBody>
      </p:sp>
      <p:sp>
        <p:nvSpPr>
          <p:cNvPr id="4" name="文本框 3"/>
          <p:cNvSpPr txBox="1"/>
          <p:nvPr/>
        </p:nvSpPr>
        <p:spPr>
          <a:xfrm>
            <a:off x="8143788" y="2485969"/>
            <a:ext cx="9420224" cy="5197000"/>
          </a:xfrm>
          <a:prstGeom prst="rect">
            <a:avLst/>
          </a:prstGeom>
          <a:noFill/>
        </p:spPr>
        <p:txBody>
          <a:bodyPr wrap="square">
            <a:spAutoFit/>
          </a:bodyPr>
          <a:lstStyle/>
          <a:p>
            <a:pPr>
              <a:lnSpc>
                <a:spcPct val="150000"/>
              </a:lnSpc>
            </a:pPr>
            <a:r>
              <a:rPr lang="en-US" altLang="zh-CN" sz="2800" dirty="0">
                <a:solidFill>
                  <a:schemeClr val="bg1"/>
                </a:solidFill>
                <a:latin typeface="Palatino Linotype" panose="02040502050505030304" pitchFamily="18" charset="0"/>
              </a:rPr>
              <a:t>Hackers can use DNS hijacking to complement other cyberattack techniques, such as </a:t>
            </a:r>
            <a:r>
              <a:rPr lang="en-US" altLang="zh-CN" sz="2800" b="1" dirty="0">
                <a:solidFill>
                  <a:schemeClr val="bg1"/>
                </a:solidFill>
                <a:highlight>
                  <a:srgbClr val="008080"/>
                </a:highlight>
                <a:latin typeface="Palatino Linotype" panose="02040502050505030304" pitchFamily="18" charset="0"/>
              </a:rPr>
              <a:t>pharming</a:t>
            </a:r>
            <a:r>
              <a:rPr lang="en-US" altLang="zh-CN" sz="2800" dirty="0">
                <a:solidFill>
                  <a:schemeClr val="bg1"/>
                </a:solidFill>
                <a:latin typeface="Palatino Linotype" panose="02040502050505030304" pitchFamily="18" charset="0"/>
              </a:rPr>
              <a:t> (the display of unwanted ads to generate revenue) and </a:t>
            </a:r>
            <a:r>
              <a:rPr lang="en-US" altLang="zh-CN" sz="2800" b="1" dirty="0">
                <a:solidFill>
                  <a:schemeClr val="bg1"/>
                </a:solidFill>
                <a:highlight>
                  <a:srgbClr val="008080"/>
                </a:highlight>
                <a:latin typeface="Palatino Linotype" panose="02040502050505030304" pitchFamily="18" charset="0"/>
              </a:rPr>
              <a:t>phishing</a:t>
            </a:r>
            <a:r>
              <a:rPr lang="en-US" altLang="zh-CN" sz="2800" dirty="0">
                <a:solidFill>
                  <a:schemeClr val="bg1"/>
                </a:solidFill>
                <a:latin typeface="Palatino Linotype" panose="02040502050505030304" pitchFamily="18" charset="0"/>
              </a:rPr>
              <a:t> (enticing users to click on links to malicious websites to steal their data and credentials).  </a:t>
            </a:r>
          </a:p>
          <a:p>
            <a:pPr>
              <a:lnSpc>
                <a:spcPct val="150000"/>
              </a:lnSpc>
            </a:pPr>
            <a:endParaRPr lang="en-US" altLang="zh-CN" sz="2800" dirty="0">
              <a:solidFill>
                <a:schemeClr val="bg1"/>
              </a:solidFill>
              <a:latin typeface="Palatino Linotype" panose="02040502050505030304" pitchFamily="18" charset="0"/>
            </a:endParaRPr>
          </a:p>
          <a:p>
            <a:pPr>
              <a:lnSpc>
                <a:spcPct val="150000"/>
              </a:lnSpc>
            </a:pPr>
            <a:r>
              <a:rPr lang="en-US" altLang="zh-CN" sz="2800" dirty="0">
                <a:solidFill>
                  <a:schemeClr val="bg1"/>
                </a:solidFill>
                <a:latin typeface="Palatino Linotype" panose="02040502050505030304" pitchFamily="18" charset="0"/>
              </a:rPr>
              <a:t>These types of cyberattacks can be significantly disruptive and can impact DNS traffic.</a:t>
            </a:r>
          </a:p>
        </p:txBody>
      </p:sp>
      <p:pic>
        <p:nvPicPr>
          <p:cNvPr id="6" name="图片 5"/>
          <p:cNvPicPr>
            <a:picLocks noChangeAspect="1"/>
          </p:cNvPicPr>
          <p:nvPr/>
        </p:nvPicPr>
        <p:blipFill>
          <a:blip r:embed="rId4"/>
          <a:stretch>
            <a:fillRect/>
          </a:stretch>
        </p:blipFill>
        <p:spPr>
          <a:xfrm>
            <a:off x="1755415" y="6443756"/>
            <a:ext cx="4632958" cy="2895599"/>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500"/>
                                        <p:tgtEl>
                                          <p:spTgt spid="7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8"/>
                                        </p:tgtEl>
                                        <p:attrNameLst>
                                          <p:attrName>style.visibility</p:attrName>
                                        </p:attrNameLst>
                                      </p:cBhvr>
                                      <p:to>
                                        <p:strVal val="visible"/>
                                      </p:to>
                                    </p:set>
                                    <p:animEffect transition="in" filter="fade">
                                      <p:cBhvr>
                                        <p:cTn id="12" dur="500"/>
                                        <p:tgtEl>
                                          <p:spTgt spid="78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15" name="Google Shape;781;p43"/>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631" name="Google Shape;631;p38"/>
          <p:cNvSpPr txBox="1"/>
          <p:nvPr/>
        </p:nvSpPr>
        <p:spPr>
          <a:xfrm>
            <a:off x="1028700" y="1019175"/>
            <a:ext cx="16230600" cy="1477328"/>
          </a:xfrm>
          <a:prstGeom prst="rect">
            <a:avLst/>
          </a:prstGeom>
          <a:noFill/>
          <a:ln>
            <a:noFill/>
          </a:ln>
          <a:effectLst>
            <a:outerShdw blurRad="828675" dist="19050" dir="1020000" algn="bl" rotWithShape="0">
              <a:srgbClr val="6CE5E8">
                <a:alpha val="95000"/>
              </a:srgbClr>
            </a:outerShdw>
          </a:effectLst>
        </p:spPr>
        <p:txBody>
          <a:bodyPr spcFirstLastPara="1" wrap="square" lIns="0" tIns="0" rIns="0" bIns="0" anchor="t" anchorCtr="0">
            <a:spAutoFit/>
          </a:bodyPr>
          <a:lstStyle/>
          <a:p>
            <a:pPr algn="ctr"/>
            <a:r>
              <a:rPr lang="en-US" sz="9600" b="1" kern="100" dirty="0">
                <a:solidFill>
                  <a:schemeClr val="bg1"/>
                </a:solidFill>
                <a:latin typeface="Times New Roman" panose="02020603050405020304" pitchFamily="18" charset="0"/>
                <a:ea typeface="宋体" pitchFamily="2" charset="-122"/>
                <a:cs typeface="Times New Roman" panose="02020603050405020304" pitchFamily="18" charset="0"/>
              </a:rPr>
              <a:t>DNS Hijacking</a:t>
            </a:r>
            <a:endParaRPr lang="en-US" sz="4800" kern="100" dirty="0">
              <a:solidFill>
                <a:schemeClr val="bg1"/>
              </a:solidFill>
              <a:latin typeface="Times New Roman" panose="02020603050405020304" pitchFamily="18" charset="0"/>
              <a:ea typeface="宋体" pitchFamily="2" charset="-122"/>
              <a:cs typeface="Times New Roman" panose="02020603050405020304" pitchFamily="18" charset="0"/>
            </a:endParaRPr>
          </a:p>
        </p:txBody>
      </p:sp>
      <p:sp>
        <p:nvSpPr>
          <p:cNvPr id="632" name="Google Shape;632;p38"/>
          <p:cNvSpPr txBox="1"/>
          <p:nvPr/>
        </p:nvSpPr>
        <p:spPr>
          <a:xfrm>
            <a:off x="2993498" y="3954937"/>
            <a:ext cx="3364925"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a:solidFill>
                  <a:schemeClr val="bg1"/>
                </a:solidFill>
                <a:latin typeface="Montserrat" panose="00000500000000000000"/>
                <a:ea typeface="Montserrat" panose="00000500000000000000"/>
                <a:cs typeface="Montserrat" panose="00000500000000000000"/>
                <a:sym typeface="Montserrat" panose="00000500000000000000"/>
              </a:rPr>
              <a:t>Introduction</a:t>
            </a:r>
          </a:p>
        </p:txBody>
      </p:sp>
      <p:sp>
        <p:nvSpPr>
          <p:cNvPr id="634" name="Google Shape;634;p38"/>
          <p:cNvSpPr txBox="1"/>
          <p:nvPr/>
        </p:nvSpPr>
        <p:spPr>
          <a:xfrm>
            <a:off x="7282056" y="3954937"/>
            <a:ext cx="3364925"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a:solidFill>
                  <a:schemeClr val="bg1"/>
                </a:solidFill>
                <a:latin typeface="Montserrat" panose="00000500000000000000"/>
                <a:ea typeface="Montserrat" panose="00000500000000000000"/>
                <a:cs typeface="Montserrat" panose="00000500000000000000"/>
                <a:sym typeface="Montserrat" panose="00000500000000000000"/>
              </a:rPr>
              <a:t>DNS &amp; </a:t>
            </a:r>
          </a:p>
          <a:p>
            <a:pPr marL="0" marR="0" lvl="0" indent="0" algn="l" rtl="0">
              <a:lnSpc>
                <a:spcPct val="120000"/>
              </a:lnSpc>
              <a:spcBef>
                <a:spcPts val="0"/>
              </a:spcBef>
              <a:spcAft>
                <a:spcPts val="0"/>
              </a:spcAft>
              <a:buNone/>
            </a:pPr>
            <a:r>
              <a:rPr lang="en-US" sz="3200" b="1" i="0" u="none" strike="noStrike" cap="none" dirty="0">
                <a:solidFill>
                  <a:schemeClr val="bg1"/>
                </a:solidFill>
                <a:latin typeface="Montserrat" panose="00000500000000000000"/>
                <a:ea typeface="Montserrat" panose="00000500000000000000"/>
                <a:cs typeface="Montserrat" panose="00000500000000000000"/>
                <a:sym typeface="Montserrat" panose="00000500000000000000"/>
              </a:rPr>
              <a:t>IP Address</a:t>
            </a:r>
          </a:p>
        </p:txBody>
      </p:sp>
      <p:sp>
        <p:nvSpPr>
          <p:cNvPr id="638" name="Google Shape;638;p38"/>
          <p:cNvSpPr txBox="1"/>
          <p:nvPr/>
        </p:nvSpPr>
        <p:spPr>
          <a:xfrm>
            <a:off x="11570615" y="3954937"/>
            <a:ext cx="3364925"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a:solidFill>
                  <a:schemeClr val="bg1"/>
                </a:solidFill>
                <a:latin typeface="Montserrat" panose="00000500000000000000"/>
                <a:ea typeface="Montserrat" panose="00000500000000000000"/>
                <a:cs typeface="Montserrat" panose="00000500000000000000"/>
                <a:sym typeface="Montserrat" panose="00000500000000000000"/>
              </a:rPr>
              <a:t>The Principle of DNS Hijacking</a:t>
            </a:r>
          </a:p>
        </p:txBody>
      </p:sp>
      <p:sp>
        <p:nvSpPr>
          <p:cNvPr id="640" name="Google Shape;640;p38"/>
          <p:cNvSpPr/>
          <p:nvPr/>
        </p:nvSpPr>
        <p:spPr>
          <a:xfrm>
            <a:off x="2994287" y="3248896"/>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41" name="Google Shape;641;p38"/>
          <p:cNvSpPr/>
          <p:nvPr/>
        </p:nvSpPr>
        <p:spPr>
          <a:xfrm>
            <a:off x="7283963" y="3230108"/>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42" name="Google Shape;642;p38"/>
          <p:cNvSpPr/>
          <p:nvPr/>
        </p:nvSpPr>
        <p:spPr>
          <a:xfrm>
            <a:off x="11571404" y="3236497"/>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cxnSp>
        <p:nvCxnSpPr>
          <p:cNvPr id="643" name="Google Shape;643;p38"/>
          <p:cNvCxnSpPr/>
          <p:nvPr/>
        </p:nvCxnSpPr>
        <p:spPr>
          <a:xfrm rot="-15118">
            <a:off x="3347093" y="3392533"/>
            <a:ext cx="3936102" cy="0"/>
          </a:xfrm>
          <a:prstGeom prst="straightConnector1">
            <a:avLst/>
          </a:prstGeom>
          <a:noFill/>
          <a:ln w="47625" cap="flat" cmpd="sng">
            <a:solidFill>
              <a:srgbClr val="60B3DD"/>
            </a:solidFill>
            <a:prstDash val="solid"/>
            <a:round/>
            <a:headEnd type="none" w="sm" len="sm"/>
            <a:tailEnd type="none" w="sm" len="sm"/>
          </a:ln>
        </p:spPr>
      </p:cxnSp>
      <p:cxnSp>
        <p:nvCxnSpPr>
          <p:cNvPr id="644" name="Google Shape;644;p38"/>
          <p:cNvCxnSpPr/>
          <p:nvPr/>
        </p:nvCxnSpPr>
        <p:spPr>
          <a:xfrm rot="5171">
            <a:off x="7636788" y="3386326"/>
            <a:ext cx="3933830" cy="0"/>
          </a:xfrm>
          <a:prstGeom prst="straightConnector1">
            <a:avLst/>
          </a:prstGeom>
          <a:noFill/>
          <a:ln w="47625" cap="flat" cmpd="sng">
            <a:solidFill>
              <a:srgbClr val="60B3DD"/>
            </a:solidFill>
            <a:prstDash val="solid"/>
            <a:round/>
            <a:headEnd type="none" w="sm" len="sm"/>
            <a:tailEnd type="none" w="sm" len="sm"/>
          </a:ln>
        </p:spPr>
      </p:cxnSp>
      <p:cxnSp>
        <p:nvCxnSpPr>
          <p:cNvPr id="645" name="Google Shape;645;p38"/>
          <p:cNvCxnSpPr/>
          <p:nvPr/>
        </p:nvCxnSpPr>
        <p:spPr>
          <a:xfrm rot="-10256">
            <a:off x="11924221" y="3383103"/>
            <a:ext cx="3934961" cy="0"/>
          </a:xfrm>
          <a:prstGeom prst="straightConnector1">
            <a:avLst/>
          </a:prstGeom>
          <a:noFill/>
          <a:ln w="47625" cap="flat" cmpd="sng">
            <a:solidFill>
              <a:srgbClr val="60B3DD"/>
            </a:solidFill>
            <a:prstDash val="solid"/>
            <a:round/>
            <a:headEnd type="none" w="sm" len="sm"/>
            <a:tailEnd type="none" w="sm" len="sm"/>
          </a:ln>
        </p:spPr>
      </p:cxnSp>
      <p:grpSp>
        <p:nvGrpSpPr>
          <p:cNvPr id="648" name="Google Shape;648;p38"/>
          <p:cNvGrpSpPr/>
          <p:nvPr/>
        </p:nvGrpSpPr>
        <p:grpSpPr>
          <a:xfrm>
            <a:off x="-1922457" y="-1629302"/>
            <a:ext cx="3844909" cy="3862143"/>
            <a:chOff x="1813" y="0"/>
            <a:chExt cx="809173" cy="812800"/>
          </a:xfrm>
        </p:grpSpPr>
        <p:sp>
          <p:nvSpPr>
            <p:cNvPr id="649" name="Google Shape;649;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50" name="Google Shape;650;p3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p:txBody>
        </p:sp>
      </p:grpSp>
      <p:grpSp>
        <p:nvGrpSpPr>
          <p:cNvPr id="651" name="Google Shape;651;p38"/>
          <p:cNvGrpSpPr/>
          <p:nvPr/>
        </p:nvGrpSpPr>
        <p:grpSpPr>
          <a:xfrm>
            <a:off x="16369363" y="7713345"/>
            <a:ext cx="5549862" cy="5574738"/>
            <a:chOff x="1813" y="0"/>
            <a:chExt cx="809173" cy="812800"/>
          </a:xfrm>
        </p:grpSpPr>
        <p:sp>
          <p:nvSpPr>
            <p:cNvPr id="652" name="Google Shape;652;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53" name="Google Shape;653;p3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bg1"/>
                </a:solidFill>
                <a:latin typeface="Calibri" panose="020F0502020204030204"/>
                <a:ea typeface="Calibri" panose="020F0502020204030204"/>
                <a:cs typeface="Calibri" panose="020F0502020204030204"/>
                <a:sym typeface="Calibri" panose="020F0502020204030204"/>
              </a:endParaRPr>
            </a:p>
          </p:txBody>
        </p:sp>
      </p:grpSp>
      <p:sp>
        <p:nvSpPr>
          <p:cNvPr id="2" name="Google Shape;632;p38"/>
          <p:cNvSpPr txBox="1"/>
          <p:nvPr/>
        </p:nvSpPr>
        <p:spPr>
          <a:xfrm>
            <a:off x="2992378" y="6506335"/>
            <a:ext cx="3364925"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a:solidFill>
                  <a:schemeClr val="bg1"/>
                </a:solidFill>
                <a:latin typeface="Montserrat" panose="00000500000000000000"/>
                <a:ea typeface="Montserrat" panose="00000500000000000000"/>
                <a:cs typeface="Montserrat" panose="00000500000000000000"/>
                <a:sym typeface="Montserrat" panose="00000500000000000000"/>
              </a:rPr>
              <a:t>Categories of DNS Hijacking</a:t>
            </a:r>
          </a:p>
        </p:txBody>
      </p:sp>
      <p:sp>
        <p:nvSpPr>
          <p:cNvPr id="3" name="Google Shape;634;p38"/>
          <p:cNvSpPr txBox="1"/>
          <p:nvPr/>
        </p:nvSpPr>
        <p:spPr>
          <a:xfrm>
            <a:off x="7280936" y="6506335"/>
            <a:ext cx="3364925"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a:solidFill>
                  <a:schemeClr val="bg1"/>
                </a:solidFill>
                <a:latin typeface="Montserrat" panose="00000500000000000000"/>
                <a:ea typeface="Montserrat" panose="00000500000000000000"/>
                <a:cs typeface="Montserrat" panose="00000500000000000000"/>
                <a:sym typeface="Montserrat" panose="00000500000000000000"/>
              </a:rPr>
              <a:t>How to Detect DNS Hijacking</a:t>
            </a:r>
          </a:p>
        </p:txBody>
      </p:sp>
      <p:sp>
        <p:nvSpPr>
          <p:cNvPr id="5" name="Google Shape;638;p38"/>
          <p:cNvSpPr txBox="1"/>
          <p:nvPr/>
        </p:nvSpPr>
        <p:spPr>
          <a:xfrm>
            <a:off x="11569495" y="6506335"/>
            <a:ext cx="3364925"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a:solidFill>
                  <a:schemeClr val="bg1"/>
                </a:solidFill>
                <a:latin typeface="Montserrat" panose="00000500000000000000"/>
                <a:ea typeface="Montserrat" panose="00000500000000000000"/>
                <a:cs typeface="Montserrat" panose="00000500000000000000"/>
                <a:sym typeface="Montserrat" panose="00000500000000000000"/>
              </a:rPr>
              <a:t>How to Prevent DNS Hijacking</a:t>
            </a:r>
            <a:endParaRPr b="1" dirty="0">
              <a:solidFill>
                <a:schemeClr val="bg1"/>
              </a:solidFill>
            </a:endParaRPr>
          </a:p>
        </p:txBody>
      </p:sp>
      <p:sp>
        <p:nvSpPr>
          <p:cNvPr id="6" name="Google Shape;640;p38"/>
          <p:cNvSpPr/>
          <p:nvPr/>
        </p:nvSpPr>
        <p:spPr>
          <a:xfrm>
            <a:off x="2993167" y="5800294"/>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 name="Google Shape;641;p38"/>
          <p:cNvSpPr/>
          <p:nvPr/>
        </p:nvSpPr>
        <p:spPr>
          <a:xfrm>
            <a:off x="7282843" y="5781506"/>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Google Shape;642;p38"/>
          <p:cNvSpPr/>
          <p:nvPr/>
        </p:nvSpPr>
        <p:spPr>
          <a:xfrm>
            <a:off x="11570284" y="5787895"/>
            <a:ext cx="352038" cy="353616"/>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cxnSp>
        <p:nvCxnSpPr>
          <p:cNvPr id="9" name="Google Shape;643;p38"/>
          <p:cNvCxnSpPr/>
          <p:nvPr/>
        </p:nvCxnSpPr>
        <p:spPr>
          <a:xfrm rot="-15118">
            <a:off x="3345973" y="5943931"/>
            <a:ext cx="3936102" cy="0"/>
          </a:xfrm>
          <a:prstGeom prst="straightConnector1">
            <a:avLst/>
          </a:prstGeom>
          <a:noFill/>
          <a:ln w="47625" cap="flat" cmpd="sng">
            <a:solidFill>
              <a:srgbClr val="60B3DD"/>
            </a:solidFill>
            <a:prstDash val="solid"/>
            <a:round/>
            <a:headEnd type="none" w="sm" len="sm"/>
            <a:tailEnd type="none" w="sm" len="sm"/>
          </a:ln>
        </p:spPr>
      </p:cxnSp>
      <p:cxnSp>
        <p:nvCxnSpPr>
          <p:cNvPr id="10" name="Google Shape;644;p38"/>
          <p:cNvCxnSpPr/>
          <p:nvPr/>
        </p:nvCxnSpPr>
        <p:spPr>
          <a:xfrm rot="5171">
            <a:off x="7635668" y="5937724"/>
            <a:ext cx="3933830" cy="0"/>
          </a:xfrm>
          <a:prstGeom prst="straightConnector1">
            <a:avLst/>
          </a:prstGeom>
          <a:noFill/>
          <a:ln w="47625" cap="flat" cmpd="sng">
            <a:solidFill>
              <a:srgbClr val="60B3DD"/>
            </a:solidFill>
            <a:prstDash val="solid"/>
            <a:round/>
            <a:headEnd type="none" w="sm" len="sm"/>
            <a:tailEnd type="none" w="sm" len="sm"/>
          </a:ln>
        </p:spPr>
      </p:cxnSp>
      <p:cxnSp>
        <p:nvCxnSpPr>
          <p:cNvPr id="11" name="Google Shape;645;p38"/>
          <p:cNvCxnSpPr/>
          <p:nvPr/>
        </p:nvCxnSpPr>
        <p:spPr>
          <a:xfrm rot="-10256">
            <a:off x="11923101" y="5934501"/>
            <a:ext cx="3934961" cy="0"/>
          </a:xfrm>
          <a:prstGeom prst="straightConnector1">
            <a:avLst/>
          </a:prstGeom>
          <a:noFill/>
          <a:ln w="47625" cap="flat" cmpd="sng">
            <a:solidFill>
              <a:srgbClr val="60B3DD"/>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4"/>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798" name="Google Shape;798;p44"/>
          <p:cNvSpPr txBox="1"/>
          <p:nvPr/>
        </p:nvSpPr>
        <p:spPr>
          <a:xfrm>
            <a:off x="866775" y="1450340"/>
            <a:ext cx="15446375" cy="738632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000" b="0" i="0" u="none" strike="noStrike" cap="none"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Categories</a:t>
            </a:r>
            <a:r>
              <a:rPr lang="en-US" sz="120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 of</a:t>
            </a:r>
          </a:p>
          <a:p>
            <a:pPr marL="0" marR="0" lvl="0" indent="0" algn="ctr" rtl="0">
              <a:lnSpc>
                <a:spcPct val="100000"/>
              </a:lnSpc>
              <a:spcBef>
                <a:spcPts val="0"/>
              </a:spcBef>
              <a:spcAft>
                <a:spcPts val="0"/>
              </a:spcAft>
              <a:buNone/>
            </a:pPr>
            <a:endParaRPr lang="en-US" sz="120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endParaRPr>
          </a:p>
          <a:p>
            <a:pPr marL="0" marR="0" lvl="0" indent="0" algn="ctr" rtl="0">
              <a:lnSpc>
                <a:spcPct val="100000"/>
              </a:lnSpc>
              <a:spcBef>
                <a:spcPts val="0"/>
              </a:spcBef>
              <a:spcAft>
                <a:spcPts val="0"/>
              </a:spcAft>
              <a:buNone/>
            </a:pPr>
            <a:endParaRPr lang="en-US" sz="120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endParaRPr>
          </a:p>
          <a:p>
            <a:pPr marL="0" marR="0" lvl="0" indent="0" algn="ctr" rtl="0">
              <a:lnSpc>
                <a:spcPct val="100000"/>
              </a:lnSpc>
              <a:spcBef>
                <a:spcPts val="0"/>
              </a:spcBef>
              <a:spcAft>
                <a:spcPts val="0"/>
              </a:spcAft>
              <a:buNone/>
            </a:pPr>
            <a:r>
              <a:rPr lang="en-US" sz="120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DNS Hijacking</a:t>
            </a:r>
            <a:endParaRPr dirty="0">
              <a:latin typeface="Times New Roman" panose="02020603050405020304" pitchFamily="18" charset="0"/>
              <a:ea typeface="宋体" pitchFamily="2" charset="-122"/>
            </a:endParaRPr>
          </a:p>
        </p:txBody>
      </p:sp>
      <p:pic>
        <p:nvPicPr>
          <p:cNvPr id="4" name="图片 3" descr="logo"/>
          <p:cNvPicPr>
            <a:picLocks noChangeAspect="1"/>
          </p:cNvPicPr>
          <p:nvPr/>
        </p:nvPicPr>
        <p:blipFill>
          <a:blip r:embed="rId4"/>
          <a:stretch>
            <a:fillRect/>
          </a:stretch>
        </p:blipFill>
        <p:spPr>
          <a:xfrm>
            <a:off x="1233170" y="3566160"/>
            <a:ext cx="15426055" cy="3154680"/>
          </a:xfrm>
          <a:prstGeom prst="rect">
            <a:avLst/>
          </a:prstGeom>
        </p:spPr>
      </p:pic>
      <p:sp>
        <p:nvSpPr>
          <p:cNvPr id="2" name="Google Shape;157;p16"/>
          <p:cNvSpPr txBox="1"/>
          <p:nvPr/>
        </p:nvSpPr>
        <p:spPr>
          <a:xfrm>
            <a:off x="5081462" y="9118972"/>
            <a:ext cx="7017000" cy="517065"/>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zh-CN" altLang="en-US"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林宇晟  </a:t>
            </a:r>
            <a:r>
              <a:rPr lang="en-US" altLang="zh-CN"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202130430140</a:t>
            </a:r>
            <a:endParaRPr sz="100" dirty="0">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100" name="文本框 99"/>
          <p:cNvSpPr txBox="1"/>
          <p:nvPr/>
        </p:nvSpPr>
        <p:spPr>
          <a:xfrm>
            <a:off x="597535" y="6595745"/>
            <a:ext cx="16820515" cy="2122805"/>
          </a:xfrm>
          <a:prstGeom prst="rect">
            <a:avLst/>
          </a:prstGeom>
          <a:noFill/>
          <a:ln w="9525">
            <a:noFill/>
          </a:ln>
        </p:spPr>
        <p:txBody>
          <a:bodyPr wrap="square">
            <a:spAutoFit/>
          </a:bodyPr>
          <a:lstStyle/>
          <a:p>
            <a:pPr marL="266700" indent="-266700"/>
            <a:r>
              <a:rPr lang="en-US" sz="4400" b="1" dirty="0">
                <a:solidFill>
                  <a:schemeClr val="bg1"/>
                </a:solidFill>
                <a:latin typeface="Wingdings" panose="05000000000000000000" charset="0"/>
                <a:ea typeface="宋体" pitchFamily="2" charset="-122"/>
              </a:rPr>
              <a:t>l </a:t>
            </a:r>
            <a:r>
              <a:rPr lang="en-US" sz="4400" b="1" dirty="0">
                <a:solidFill>
                  <a:schemeClr val="bg1"/>
                </a:solidFill>
                <a:latin typeface="Times New Roman" panose="02020603050405020304" pitchFamily="18" charset="0"/>
                <a:ea typeface="宋体" pitchFamily="2" charset="-122"/>
              </a:rPr>
              <a:t>Local DNS hijack</a:t>
            </a:r>
          </a:p>
          <a:p>
            <a:pPr marL="266700" indent="-266700"/>
            <a:r>
              <a:rPr lang="en-US" sz="4400" dirty="0">
                <a:solidFill>
                  <a:schemeClr val="bg1"/>
                </a:solidFill>
                <a:latin typeface="Times New Roman" panose="02020603050405020304" pitchFamily="18" charset="0"/>
                <a:ea typeface="宋体" pitchFamily="2" charset="-122"/>
              </a:rPr>
              <a:t> — attackers install Trojan malware (</a:t>
            </a:r>
            <a:r>
              <a:rPr lang="zh-CN" altLang="en-US" sz="4000" dirty="0">
                <a:solidFill>
                  <a:schemeClr val="bg1"/>
                </a:solidFill>
                <a:latin typeface="Times New Roman" panose="02020603050405020304" pitchFamily="18" charset="0"/>
                <a:ea typeface="宋体" pitchFamily="2" charset="-122"/>
              </a:rPr>
              <a:t>特洛伊木马</a:t>
            </a:r>
            <a:r>
              <a:rPr lang="en-US" sz="4400" dirty="0">
                <a:solidFill>
                  <a:schemeClr val="bg1"/>
                </a:solidFill>
                <a:latin typeface="Times New Roman" panose="02020603050405020304" pitchFamily="18" charset="0"/>
                <a:ea typeface="宋体" pitchFamily="2" charset="-122"/>
              </a:rPr>
              <a:t>) on a user’s computer, and change the local DNS settings to redirect the user to malicious sites.</a:t>
            </a:r>
            <a:endParaRPr lang="en-US" altLang="en-US" sz="4400" dirty="0">
              <a:solidFill>
                <a:schemeClr val="bg1"/>
              </a:solidFill>
              <a:latin typeface="Times New Roman" panose="02020603050405020304" pitchFamily="18" charset="0"/>
              <a:ea typeface="宋体" pitchFamily="2" charset="-122"/>
            </a:endParaRPr>
          </a:p>
        </p:txBody>
      </p:sp>
      <p:pic>
        <p:nvPicPr>
          <p:cNvPr id="3" name="图片 2"/>
          <p:cNvPicPr/>
          <p:nvPr/>
        </p:nvPicPr>
        <p:blipFill>
          <a:blip r:embed="rId4"/>
          <a:stretch>
            <a:fillRect/>
          </a:stretch>
        </p:blipFill>
        <p:spPr>
          <a:xfrm>
            <a:off x="4227195" y="845820"/>
            <a:ext cx="8773795" cy="544004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4"/>
          <a:srcRect t="7825" b="7824"/>
          <a:stretch>
            <a:fillRect/>
          </a:stretch>
        </p:blipFill>
        <p:spPr>
          <a:xfrm>
            <a:off x="0" y="0"/>
            <a:ext cx="18288000" cy="10287000"/>
          </a:xfrm>
          <a:prstGeom prst="rect">
            <a:avLst/>
          </a:prstGeom>
          <a:noFill/>
          <a:ln>
            <a:noFill/>
          </a:ln>
        </p:spPr>
      </p:pic>
      <p:sp>
        <p:nvSpPr>
          <p:cNvPr id="100" name="文本框 99"/>
          <p:cNvSpPr txBox="1"/>
          <p:nvPr/>
        </p:nvSpPr>
        <p:spPr>
          <a:xfrm>
            <a:off x="428625" y="6446520"/>
            <a:ext cx="17104995" cy="2799715"/>
          </a:xfrm>
          <a:prstGeom prst="rect">
            <a:avLst/>
          </a:prstGeom>
          <a:noFill/>
          <a:ln w="9525">
            <a:noFill/>
          </a:ln>
        </p:spPr>
        <p:txBody>
          <a:bodyPr wrap="square">
            <a:spAutoFit/>
          </a:bodyPr>
          <a:lstStyle/>
          <a:p>
            <a:pPr marL="266700" indent="-266700"/>
            <a:r>
              <a:rPr lang="en-US" sz="4400" b="1">
                <a:solidFill>
                  <a:schemeClr val="bg1"/>
                </a:solidFill>
                <a:latin typeface="Wingdings" panose="05000000000000000000" charset="0"/>
                <a:ea typeface="宋体" pitchFamily="2" charset="-122"/>
                <a:sym typeface="+mn-ea"/>
              </a:rPr>
              <a:t>l </a:t>
            </a:r>
            <a:r>
              <a:rPr lang="en-US" altLang="en-US" sz="4400" b="1">
                <a:solidFill>
                  <a:schemeClr val="bg1"/>
                </a:solidFill>
                <a:latin typeface="Times New Roman" panose="02020603050405020304" pitchFamily="18" charset="0"/>
                <a:ea typeface="宋体" pitchFamily="2" charset="-122"/>
              </a:rPr>
              <a:t>Router DNS hijack</a:t>
            </a:r>
            <a:r>
              <a:rPr lang="en-US" altLang="en-US" sz="4400">
                <a:solidFill>
                  <a:schemeClr val="bg1"/>
                </a:solidFill>
                <a:latin typeface="Times New Roman" panose="02020603050405020304" pitchFamily="18" charset="0"/>
                <a:ea typeface="宋体" pitchFamily="2" charset="-122"/>
              </a:rPr>
              <a:t> </a:t>
            </a:r>
          </a:p>
          <a:p>
            <a:pPr marL="266700" indent="-266700"/>
            <a:r>
              <a:rPr lang="en-US" altLang="en-US" sz="4400">
                <a:solidFill>
                  <a:schemeClr val="bg1"/>
                </a:solidFill>
                <a:latin typeface="Times New Roman" panose="02020603050405020304" pitchFamily="18" charset="0"/>
                <a:ea typeface="宋体" pitchFamily="2" charset="-122"/>
              </a:rPr>
              <a:t>— many routers have default passwords or firmware vulnerabilities. Attackers can take over a router and overwrite DNS settings, affecting all users connected to that router.</a:t>
            </a:r>
          </a:p>
        </p:txBody>
      </p:sp>
      <p:pic>
        <p:nvPicPr>
          <p:cNvPr id="102" name="图片 101"/>
          <p:cNvPicPr/>
          <p:nvPr>
            <p:custDataLst>
              <p:tags r:id="rId1"/>
            </p:custDataLst>
          </p:nvPr>
        </p:nvPicPr>
        <p:blipFill>
          <a:blip r:embed="rId5"/>
          <a:stretch>
            <a:fillRect/>
          </a:stretch>
        </p:blipFill>
        <p:spPr>
          <a:xfrm>
            <a:off x="4963160" y="809625"/>
            <a:ext cx="7177405" cy="507873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100" name="文本框 99"/>
          <p:cNvSpPr txBox="1"/>
          <p:nvPr/>
        </p:nvSpPr>
        <p:spPr>
          <a:xfrm>
            <a:off x="597535" y="6595745"/>
            <a:ext cx="16820515" cy="2122805"/>
          </a:xfrm>
          <a:prstGeom prst="rect">
            <a:avLst/>
          </a:prstGeom>
          <a:noFill/>
          <a:ln w="9525">
            <a:noFill/>
          </a:ln>
        </p:spPr>
        <p:txBody>
          <a:bodyPr wrap="square">
            <a:spAutoFit/>
          </a:bodyPr>
          <a:lstStyle/>
          <a:p>
            <a:pPr marL="266700" indent="-266700"/>
            <a:r>
              <a:rPr lang="en-US" sz="4400" b="1">
                <a:solidFill>
                  <a:schemeClr val="bg1"/>
                </a:solidFill>
                <a:latin typeface="Wingdings" panose="05000000000000000000" charset="0"/>
                <a:ea typeface="宋体" pitchFamily="2" charset="-122"/>
              </a:rPr>
              <a:t>l </a:t>
            </a:r>
            <a:r>
              <a:rPr lang="en-US" sz="4400" b="1">
                <a:solidFill>
                  <a:schemeClr val="bg1"/>
                </a:solidFill>
                <a:latin typeface="Times New Roman" panose="02020603050405020304" pitchFamily="18" charset="0"/>
                <a:ea typeface="宋体" pitchFamily="2" charset="-122"/>
              </a:rPr>
              <a:t>Rogue DNS Server</a:t>
            </a:r>
          </a:p>
          <a:p>
            <a:pPr marL="266700" indent="-266700"/>
            <a:r>
              <a:rPr lang="en-US" sz="4400">
                <a:solidFill>
                  <a:schemeClr val="bg1"/>
                </a:solidFill>
                <a:latin typeface="Times New Roman" panose="02020603050405020304" pitchFamily="18" charset="0"/>
                <a:ea typeface="宋体" pitchFamily="2" charset="-122"/>
              </a:rPr>
              <a:t> — attackers can hack a DNS server, and change DNS records to redirect DNS requests to malicious sites.</a:t>
            </a:r>
          </a:p>
        </p:txBody>
      </p:sp>
      <p:pic>
        <p:nvPicPr>
          <p:cNvPr id="2" name="图片 1" descr="DNS Hijacking Alert"/>
          <p:cNvPicPr>
            <a:picLocks noChangeAspect="1"/>
          </p:cNvPicPr>
          <p:nvPr/>
        </p:nvPicPr>
        <p:blipFill>
          <a:blip r:embed="rId4"/>
          <a:srcRect l="11630" r="13709" b="23544"/>
          <a:stretch>
            <a:fillRect/>
          </a:stretch>
        </p:blipFill>
        <p:spPr>
          <a:xfrm>
            <a:off x="4513580" y="1540510"/>
            <a:ext cx="8660130" cy="46291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100" name="文本框 99"/>
          <p:cNvSpPr txBox="1"/>
          <p:nvPr/>
        </p:nvSpPr>
        <p:spPr>
          <a:xfrm>
            <a:off x="597535" y="6595745"/>
            <a:ext cx="16820515" cy="2800767"/>
          </a:xfrm>
          <a:prstGeom prst="rect">
            <a:avLst/>
          </a:prstGeom>
          <a:noFill/>
          <a:ln w="9525">
            <a:noFill/>
          </a:ln>
        </p:spPr>
        <p:txBody>
          <a:bodyPr wrap="square">
            <a:spAutoFit/>
          </a:bodyPr>
          <a:lstStyle/>
          <a:p>
            <a:pPr marL="266700" indent="-266700"/>
            <a:r>
              <a:rPr lang="en-US" sz="4400" b="1" dirty="0">
                <a:solidFill>
                  <a:schemeClr val="bg1"/>
                </a:solidFill>
                <a:latin typeface="Wingdings" panose="05000000000000000000" charset="0"/>
                <a:ea typeface="宋体" pitchFamily="2" charset="-122"/>
              </a:rPr>
              <a:t>l </a:t>
            </a:r>
            <a:r>
              <a:rPr lang="en-US" sz="4400" b="1" dirty="0">
                <a:solidFill>
                  <a:schemeClr val="bg1"/>
                </a:solidFill>
                <a:latin typeface="Times New Roman" panose="02020603050405020304" pitchFamily="18" charset="0"/>
                <a:ea typeface="宋体" pitchFamily="2" charset="-122"/>
              </a:rPr>
              <a:t>Man-in-the-middle (MITM) DNS attacks</a:t>
            </a:r>
          </a:p>
          <a:p>
            <a:pPr marL="266700" indent="-266700"/>
            <a:r>
              <a:rPr lang="en-US" altLang="en-US" sz="4400" dirty="0">
                <a:solidFill>
                  <a:schemeClr val="bg1"/>
                </a:solidFill>
                <a:latin typeface="Times New Roman" panose="02020603050405020304" pitchFamily="18" charset="0"/>
                <a:ea typeface="宋体" pitchFamily="2" charset="-122"/>
              </a:rPr>
              <a:t>  — attackers intercept communication between a user and a DNS server, and provide different destination IP addresses pointing to malicious sites.</a:t>
            </a:r>
          </a:p>
        </p:txBody>
      </p:sp>
      <p:pic>
        <p:nvPicPr>
          <p:cNvPr id="3" name="图片 2" descr="what-is-dns-hijacking"/>
          <p:cNvPicPr>
            <a:picLocks noChangeAspect="1"/>
          </p:cNvPicPr>
          <p:nvPr/>
        </p:nvPicPr>
        <p:blipFill>
          <a:blip r:embed="rId4"/>
          <a:stretch>
            <a:fillRect/>
          </a:stretch>
        </p:blipFill>
        <p:spPr>
          <a:xfrm>
            <a:off x="4756150" y="775335"/>
            <a:ext cx="7648575" cy="50539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8"/>
          <p:cNvPicPr preferRelativeResize="0"/>
          <p:nvPr/>
        </p:nvPicPr>
        <p:blipFill rotWithShape="1">
          <a:blip r:embed="rId3"/>
          <a:srcRect t="7825" b="7824"/>
          <a:stretch>
            <a:fillRect/>
          </a:stretch>
        </p:blipFill>
        <p:spPr>
          <a:xfrm>
            <a:off x="0" y="0"/>
            <a:ext cx="18288000" cy="10287000"/>
          </a:xfrm>
          <a:prstGeom prst="rect">
            <a:avLst/>
          </a:prstGeom>
          <a:noFill/>
          <a:ln>
            <a:noFill/>
          </a:ln>
        </p:spPr>
      </p:pic>
      <p:cxnSp>
        <p:nvCxnSpPr>
          <p:cNvPr id="385" name="Google Shape;385;p28"/>
          <p:cNvCxnSpPr/>
          <p:nvPr/>
        </p:nvCxnSpPr>
        <p:spPr>
          <a:xfrm rot="-5400000">
            <a:off x="7236063" y="10190598"/>
            <a:ext cx="3758723" cy="0"/>
          </a:xfrm>
          <a:prstGeom prst="straightConnector1">
            <a:avLst/>
          </a:prstGeom>
          <a:noFill/>
          <a:ln w="57150" cap="flat" cmpd="sng">
            <a:solidFill>
              <a:srgbClr val="41B8D5"/>
            </a:solidFill>
            <a:prstDash val="solid"/>
            <a:round/>
            <a:headEnd type="none" w="sm" len="sm"/>
            <a:tailEnd type="none" w="sm" len="sm"/>
          </a:ln>
        </p:spPr>
      </p:cxnSp>
      <p:grpSp>
        <p:nvGrpSpPr>
          <p:cNvPr id="386" name="Google Shape;386;p28"/>
          <p:cNvGrpSpPr/>
          <p:nvPr/>
        </p:nvGrpSpPr>
        <p:grpSpPr>
          <a:xfrm>
            <a:off x="3062618" y="1802528"/>
            <a:ext cx="12162764" cy="6537284"/>
            <a:chOff x="0" y="-38100"/>
            <a:chExt cx="3203362" cy="1721754"/>
          </a:xfrm>
        </p:grpSpPr>
        <p:sp>
          <p:nvSpPr>
            <p:cNvPr id="387" name="Google Shape;387;p28"/>
            <p:cNvSpPr/>
            <p:nvPr/>
          </p:nvSpPr>
          <p:spPr>
            <a:xfrm>
              <a:off x="0" y="0"/>
              <a:ext cx="3203362" cy="1683654"/>
            </a:xfrm>
            <a:custGeom>
              <a:avLst/>
              <a:gdLst/>
              <a:ahLst/>
              <a:cxnLst/>
              <a:rect l="l" t="t" r="r" b="b"/>
              <a:pathLst>
                <a:path w="3203362" h="1683654" extrusionOk="0">
                  <a:moveTo>
                    <a:pt x="0" y="0"/>
                  </a:moveTo>
                  <a:lnTo>
                    <a:pt x="3203362" y="0"/>
                  </a:lnTo>
                  <a:lnTo>
                    <a:pt x="3203362" y="1683654"/>
                  </a:lnTo>
                  <a:lnTo>
                    <a:pt x="0" y="1683654"/>
                  </a:lnTo>
                  <a:close/>
                </a:path>
              </a:pathLst>
            </a:custGeom>
            <a:solidFill>
              <a:srgbClr val="132E57">
                <a:alpha val="80000"/>
              </a:srgbClr>
            </a:solidFill>
            <a:ln>
              <a:noFill/>
            </a:ln>
          </p:spPr>
          <p:txBody>
            <a:bodyPr/>
            <a:lstStyle/>
            <a:p>
              <a:endParaRPr lang="zh-CN" altLang="en-US"/>
            </a:p>
          </p:txBody>
        </p:sp>
        <p:sp>
          <p:nvSpPr>
            <p:cNvPr id="388" name="Google Shape;388;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0" name="Google Shape;390;p28"/>
          <p:cNvGrpSpPr/>
          <p:nvPr/>
        </p:nvGrpSpPr>
        <p:grpSpPr>
          <a:xfrm>
            <a:off x="8244455" y="2738423"/>
            <a:ext cx="395370" cy="397142"/>
            <a:chOff x="1813" y="0"/>
            <a:chExt cx="809173" cy="812800"/>
          </a:xfrm>
        </p:grpSpPr>
        <p:sp>
          <p:nvSpPr>
            <p:cNvPr id="391" name="Google Shape;39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3" name="Google Shape;393;p28"/>
          <p:cNvGrpSpPr/>
          <p:nvPr/>
        </p:nvGrpSpPr>
        <p:grpSpPr>
          <a:xfrm>
            <a:off x="8946315" y="2738423"/>
            <a:ext cx="395370" cy="397142"/>
            <a:chOff x="1813" y="0"/>
            <a:chExt cx="809173" cy="812800"/>
          </a:xfrm>
        </p:grpSpPr>
        <p:sp>
          <p:nvSpPr>
            <p:cNvPr id="394" name="Google Shape;39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6" name="Google Shape;396;p28"/>
          <p:cNvGrpSpPr/>
          <p:nvPr/>
        </p:nvGrpSpPr>
        <p:grpSpPr>
          <a:xfrm>
            <a:off x="9648175" y="2738423"/>
            <a:ext cx="395370" cy="397142"/>
            <a:chOff x="1813" y="0"/>
            <a:chExt cx="809173" cy="812800"/>
          </a:xfrm>
        </p:grpSpPr>
        <p:sp>
          <p:nvSpPr>
            <p:cNvPr id="397" name="Google Shape;397;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399" name="Google Shape;399;p28"/>
          <p:cNvCxnSpPr/>
          <p:nvPr/>
        </p:nvCxnSpPr>
        <p:spPr>
          <a:xfrm>
            <a:off x="-752228" y="4975931"/>
            <a:ext cx="4742565" cy="0"/>
          </a:xfrm>
          <a:prstGeom prst="straightConnector1">
            <a:avLst/>
          </a:prstGeom>
          <a:noFill/>
          <a:ln w="57150" cap="flat" cmpd="sng">
            <a:solidFill>
              <a:srgbClr val="41B8D5"/>
            </a:solidFill>
            <a:prstDash val="solid"/>
            <a:round/>
            <a:headEnd type="none" w="sm" len="sm"/>
            <a:tailEnd type="none" w="sm" len="sm"/>
          </a:ln>
        </p:spPr>
      </p:cxnSp>
      <p:cxnSp>
        <p:nvCxnSpPr>
          <p:cNvPr id="400" name="Google Shape;400;p28"/>
          <p:cNvCxnSpPr/>
          <p:nvPr/>
        </p:nvCxnSpPr>
        <p:spPr>
          <a:xfrm rot="-5400000">
            <a:off x="7236063" y="39252"/>
            <a:ext cx="3758723" cy="0"/>
          </a:xfrm>
          <a:prstGeom prst="straightConnector1">
            <a:avLst/>
          </a:prstGeom>
          <a:noFill/>
          <a:ln w="57150" cap="flat" cmpd="sng">
            <a:solidFill>
              <a:srgbClr val="41B8D5"/>
            </a:solidFill>
            <a:prstDash val="solid"/>
            <a:round/>
            <a:headEnd type="none" w="sm" len="sm"/>
            <a:tailEnd type="none" w="sm" len="sm"/>
          </a:ln>
        </p:spPr>
      </p:cxnSp>
      <p:cxnSp>
        <p:nvCxnSpPr>
          <p:cNvPr id="401" name="Google Shape;401;p28"/>
          <p:cNvCxnSpPr/>
          <p:nvPr/>
        </p:nvCxnSpPr>
        <p:spPr>
          <a:xfrm rot="20080">
            <a:off x="14213529" y="4933070"/>
            <a:ext cx="4891737" cy="0"/>
          </a:xfrm>
          <a:prstGeom prst="straightConnector1">
            <a:avLst/>
          </a:prstGeom>
          <a:noFill/>
          <a:ln w="57150" cap="flat" cmpd="sng">
            <a:solidFill>
              <a:srgbClr val="41B8D5"/>
            </a:solidFill>
            <a:prstDash val="solid"/>
            <a:round/>
            <a:headEnd type="none" w="sm" len="sm"/>
            <a:tailEnd type="none" w="sm" len="sm"/>
          </a:ln>
        </p:spPr>
      </p:cxnSp>
      <p:sp>
        <p:nvSpPr>
          <p:cNvPr id="2" name="Google Shape;157;p16"/>
          <p:cNvSpPr txBox="1"/>
          <p:nvPr/>
        </p:nvSpPr>
        <p:spPr>
          <a:xfrm>
            <a:off x="5606924" y="7507581"/>
            <a:ext cx="7017000" cy="517065"/>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zh-CN" altLang="en-US"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谭演锋  </a:t>
            </a:r>
            <a:r>
              <a:rPr lang="en-US" altLang="zh-CN"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202130100456</a:t>
            </a:r>
            <a:endParaRPr sz="100" dirty="0">
              <a:latin typeface="华文中宋" panose="02010600040101010101" pitchFamily="2" charset="-122"/>
              <a:ea typeface="华文中宋" panose="02010600040101010101" pitchFamily="2" charset="-122"/>
            </a:endParaRPr>
          </a:p>
        </p:txBody>
      </p:sp>
      <p:sp>
        <p:nvSpPr>
          <p:cNvPr id="3" name="Google Shape;798;p44"/>
          <p:cNvSpPr txBox="1"/>
          <p:nvPr/>
        </p:nvSpPr>
        <p:spPr>
          <a:xfrm>
            <a:off x="4742565" y="3047023"/>
            <a:ext cx="9141300" cy="4431983"/>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altLang="zh-CN" sz="9600" b="0" i="0" u="none" strike="noStrike" cap="none"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How to Detect</a:t>
            </a:r>
          </a:p>
          <a:p>
            <a:pPr marL="0" marR="0" lvl="0" indent="0" algn="ctr" rtl="0">
              <a:lnSpc>
                <a:spcPct val="100000"/>
              </a:lnSpc>
              <a:spcBef>
                <a:spcPts val="0"/>
              </a:spcBef>
              <a:spcAft>
                <a:spcPts val="0"/>
              </a:spcAft>
              <a:buNone/>
            </a:pPr>
            <a:r>
              <a:rPr lang="en-US" sz="96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DNS</a:t>
            </a:r>
          </a:p>
          <a:p>
            <a:pPr marL="0" marR="0" lvl="0" indent="0" algn="ctr" rtl="0">
              <a:lnSpc>
                <a:spcPct val="100000"/>
              </a:lnSpc>
              <a:spcBef>
                <a:spcPts val="0"/>
              </a:spcBef>
              <a:spcAft>
                <a:spcPts val="0"/>
              </a:spcAft>
              <a:buNone/>
            </a:pPr>
            <a:r>
              <a:rPr lang="en-US" sz="96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Hijacking</a:t>
            </a:r>
            <a:endParaRPr lang="en-US" sz="1100" dirty="0">
              <a:latin typeface="Times New Roman" panose="02020603050405020304" pitchFamily="18" charset="0"/>
              <a:ea typeface="宋体"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3"/>
          <a:srcRect t="7812" b="7811"/>
          <a:stretch>
            <a:fillRect/>
          </a:stretch>
        </p:blipFill>
        <p:spPr>
          <a:xfrm>
            <a:off x="-161237" y="0"/>
            <a:ext cx="18288000" cy="10287000"/>
          </a:xfrm>
          <a:prstGeom prst="rect">
            <a:avLst/>
          </a:prstGeom>
          <a:noFill/>
          <a:ln>
            <a:noFill/>
          </a:ln>
        </p:spPr>
      </p:pic>
      <p:sp>
        <p:nvSpPr>
          <p:cNvPr id="129" name="Google Shape;129;p14"/>
          <p:cNvSpPr txBox="1"/>
          <p:nvPr/>
        </p:nvSpPr>
        <p:spPr>
          <a:xfrm>
            <a:off x="445270" y="324225"/>
            <a:ext cx="16932000"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altLang="zh-CN" sz="9600" dirty="0">
                <a:solidFill>
                  <a:srgbClr val="FFFFFF"/>
                </a:solidFill>
                <a:latin typeface="Times New Roman" panose="02020603050405020304" pitchFamily="18" charset="0"/>
                <a:ea typeface="Montserrat" panose="00000500000000000000"/>
                <a:cs typeface="Times New Roman" panose="02020603050405020304" pitchFamily="18" charset="0"/>
                <a:sym typeface="Montserrat" panose="00000500000000000000"/>
              </a:rPr>
              <a:t>Signs of DNS hijacking</a:t>
            </a:r>
            <a:endParaRPr dirty="0">
              <a:latin typeface="Times New Roman" panose="02020603050405020304" pitchFamily="18" charset="0"/>
              <a:cs typeface="Times New Roman" panose="02020603050405020304" pitchFamily="18" charset="0"/>
            </a:endParaRPr>
          </a:p>
        </p:txBody>
      </p:sp>
      <p:sp>
        <p:nvSpPr>
          <p:cNvPr id="130" name="Google Shape;130;p14"/>
          <p:cNvSpPr txBox="1"/>
          <p:nvPr/>
        </p:nvSpPr>
        <p:spPr>
          <a:xfrm>
            <a:off x="161237" y="5559425"/>
            <a:ext cx="5245282" cy="3479800"/>
          </a:xfrm>
          <a:prstGeom prst="rect">
            <a:avLst/>
          </a:prstGeom>
          <a:noFill/>
          <a:ln>
            <a:noFill/>
          </a:ln>
        </p:spPr>
        <p:txBody>
          <a:bodyPr spcFirstLastPara="1" wrap="square" lIns="0" tIns="0" rIns="0" bIns="0" anchor="t" anchorCtr="0">
            <a:spAutoFit/>
          </a:bodyPr>
          <a:lstStyle/>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Click on the "Google Slides" button below this presentation preview. </a:t>
            </a:r>
            <a:endParaRPr dirty="0"/>
          </a:p>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Click on "Make a copy."</a:t>
            </a:r>
            <a:endParaRPr dirty="0"/>
          </a:p>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Start editing your presentation.</a:t>
            </a:r>
            <a:endParaRPr dirty="0"/>
          </a:p>
          <a:p>
            <a:pPr marL="539750" marR="0" lvl="1" indent="-269875" algn="ctr" rtl="0">
              <a:lnSpc>
                <a:spcPct val="140000"/>
              </a:lnSpc>
              <a:spcBef>
                <a:spcPts val="0"/>
              </a:spcBef>
              <a:spcAft>
                <a:spcPts val="0"/>
              </a:spcAft>
              <a:buClr>
                <a:srgbClr val="000000"/>
              </a:buClr>
              <a:buSzPts val="2500"/>
              <a:buFont typeface="Arial" panose="020B0604020202090204"/>
              <a:buChar char="•"/>
            </a:pPr>
            <a:r>
              <a:rPr lang="en-US" sz="2500" b="0"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You need to sign in to your Google account.</a:t>
            </a:r>
            <a:endParaRPr dirty="0"/>
          </a:p>
        </p:txBody>
      </p:sp>
      <p:sp>
        <p:nvSpPr>
          <p:cNvPr id="131" name="Google Shape;131;p14"/>
          <p:cNvSpPr txBox="1"/>
          <p:nvPr/>
        </p:nvSpPr>
        <p:spPr>
          <a:xfrm>
            <a:off x="829960" y="4656196"/>
            <a:ext cx="3907834" cy="90024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GOOGLE SLIDE</a:t>
            </a:r>
            <a:endParaRPr dirty="0"/>
          </a:p>
        </p:txBody>
      </p:sp>
      <p:sp>
        <p:nvSpPr>
          <p:cNvPr id="132" name="Google Shape;132;p14"/>
          <p:cNvSpPr txBox="1"/>
          <p:nvPr/>
        </p:nvSpPr>
        <p:spPr>
          <a:xfrm>
            <a:off x="6330251" y="5559425"/>
            <a:ext cx="5627499" cy="3041650"/>
          </a:xfrm>
          <a:prstGeom prst="rect">
            <a:avLst/>
          </a:prstGeom>
          <a:noFill/>
          <a:ln>
            <a:noFill/>
          </a:ln>
        </p:spPr>
        <p:txBody>
          <a:bodyPr spcFirstLastPara="1" wrap="square" lIns="0" tIns="0" rIns="0" bIns="0" anchor="t" anchorCtr="0">
            <a:spAutoFit/>
          </a:bodyPr>
          <a:lstStyle/>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Click on the "PowerPoint" button below this presentation preview. </a:t>
            </a:r>
          </a:p>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Start editing your presentation.</a:t>
            </a:r>
          </a:p>
          <a:p>
            <a:pPr marL="539750" marR="0" lvl="1" indent="-269875" algn="ctr" rtl="0">
              <a:lnSpc>
                <a:spcPct val="140000"/>
              </a:lnSpc>
              <a:spcBef>
                <a:spcPts val="0"/>
              </a:spcBef>
              <a:spcAft>
                <a:spcPts val="0"/>
              </a:spcAft>
              <a:buClr>
                <a:srgbClr val="000000"/>
              </a:buClr>
              <a:buSzPts val="2500"/>
              <a:buFont typeface="Arial" panose="020B0604020202090204"/>
              <a:buChar char="•"/>
            </a:pPr>
            <a:r>
              <a:rPr lang="en-US" sz="25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Download and install the fonts used in this presentation as listed on the next page.</a:t>
            </a:r>
          </a:p>
        </p:txBody>
      </p:sp>
      <p:sp>
        <p:nvSpPr>
          <p:cNvPr id="134" name="Google Shape;134;p14"/>
          <p:cNvSpPr txBox="1"/>
          <p:nvPr/>
        </p:nvSpPr>
        <p:spPr>
          <a:xfrm>
            <a:off x="12960134" y="5568255"/>
            <a:ext cx="5141301" cy="3041650"/>
          </a:xfrm>
          <a:prstGeom prst="rect">
            <a:avLst/>
          </a:prstGeom>
          <a:noFill/>
          <a:ln>
            <a:noFill/>
          </a:ln>
        </p:spPr>
        <p:txBody>
          <a:bodyPr spcFirstLastPara="1" wrap="square" lIns="0" tIns="0" rIns="0" bIns="0" anchor="t" anchorCtr="0">
            <a:spAutoFit/>
          </a:bodyPr>
          <a:lstStyle/>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Click on the "Canva" button under this presentation preview. </a:t>
            </a:r>
          </a:p>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Start editing your presentation.</a:t>
            </a:r>
          </a:p>
          <a:p>
            <a:pPr marL="539750" marR="0" lvl="1" indent="-269875" algn="ctr" rtl="0">
              <a:lnSpc>
                <a:spcPct val="140000"/>
              </a:lnSpc>
              <a:spcBef>
                <a:spcPts val="0"/>
              </a:spcBef>
              <a:spcAft>
                <a:spcPts val="0"/>
              </a:spcAft>
              <a:buClr>
                <a:srgbClr val="000000"/>
              </a:buClr>
              <a:buSzPts val="2500"/>
              <a:buFont typeface="Arial" panose="020B0604020202090204"/>
              <a:buChar char="•"/>
            </a:pPr>
            <a:r>
              <a:rPr lang="en-US" sz="25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You need to sign in to your Canva account.</a:t>
            </a:r>
          </a:p>
        </p:txBody>
      </p:sp>
      <p:sp>
        <p:nvSpPr>
          <p:cNvPr id="135" name="Google Shape;135;p14"/>
          <p:cNvSpPr txBox="1"/>
          <p:nvPr/>
        </p:nvSpPr>
        <p:spPr>
          <a:xfrm>
            <a:off x="13571192" y="4656196"/>
            <a:ext cx="3957173" cy="90024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CANVA</a:t>
            </a:r>
            <a:endParaRPr dirty="0"/>
          </a:p>
        </p:txBody>
      </p:sp>
      <p:sp>
        <p:nvSpPr>
          <p:cNvPr id="2" name="Google Shape;146;p15"/>
          <p:cNvSpPr txBox="1"/>
          <p:nvPr/>
        </p:nvSpPr>
        <p:spPr>
          <a:xfrm>
            <a:off x="829960" y="2140821"/>
            <a:ext cx="6813179" cy="6354445"/>
          </a:xfrm>
          <a:prstGeom prst="rect">
            <a:avLst/>
          </a:prstGeom>
          <a:noFill/>
          <a:ln>
            <a:noFill/>
          </a:ln>
        </p:spPr>
        <p:txBody>
          <a:bodyPr spcFirstLastPara="1" wrap="square" lIns="0" tIns="0" rIns="0" bIns="0" anchor="t" anchorCtr="0">
            <a:spAutoFit/>
          </a:bodyPr>
          <a:lstStyle/>
          <a:p>
            <a:pPr algn="just">
              <a:lnSpc>
                <a:spcPct val="140000"/>
              </a:lnSpc>
            </a:pPr>
            <a:r>
              <a:rPr lang="en-US" sz="295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Common signs of DNS hijacking include web pages that load slowly, frequent pop-up advertisements on websites where there should not be any, and pop-ups informing the user that their machine is infected with malware. Fortunately, there are several internet tools you can use to check if your DNS has been hijacked. </a:t>
            </a:r>
            <a:endParaRPr dirty="0"/>
          </a:p>
        </p:txBody>
      </p:sp>
      <p:pic>
        <p:nvPicPr>
          <p:cNvPr id="1028" name="Picture 4" descr="DNS Hijacking – Taking Over Top-Level Domains and Subdomain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8919" y="2669479"/>
            <a:ext cx="6813178" cy="5280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3"/>
          <a:srcRect t="7812" b="7811"/>
          <a:stretch>
            <a:fillRect/>
          </a:stretch>
        </p:blipFill>
        <p:spPr>
          <a:xfrm>
            <a:off x="-161237" y="0"/>
            <a:ext cx="18288000" cy="10287000"/>
          </a:xfrm>
          <a:prstGeom prst="rect">
            <a:avLst/>
          </a:prstGeom>
          <a:noFill/>
          <a:ln>
            <a:noFill/>
          </a:ln>
        </p:spPr>
      </p:pic>
      <p:sp>
        <p:nvSpPr>
          <p:cNvPr id="129" name="Google Shape;129;p14"/>
          <p:cNvSpPr txBox="1"/>
          <p:nvPr/>
        </p:nvSpPr>
        <p:spPr>
          <a:xfrm>
            <a:off x="445270" y="324225"/>
            <a:ext cx="16932000"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US" altLang="zh-CN" sz="9600" dirty="0">
                <a:solidFill>
                  <a:srgbClr val="FFFFFF"/>
                </a:solidFill>
                <a:latin typeface="Times New Roman" panose="02020603050405020304" pitchFamily="18" charset="0"/>
                <a:ea typeface="Montserrat" panose="00000500000000000000"/>
                <a:cs typeface="Times New Roman" panose="02020603050405020304" pitchFamily="18" charset="0"/>
                <a:sym typeface="Montserrat" panose="00000500000000000000"/>
              </a:rPr>
              <a:t>Pinging a network </a:t>
            </a:r>
            <a:endParaRPr sz="9600" dirty="0">
              <a:solidFill>
                <a:srgbClr val="FFFFFF"/>
              </a:solidFill>
              <a:latin typeface="Times New Roman" panose="02020603050405020304" pitchFamily="18" charset="0"/>
              <a:ea typeface="Montserrat" panose="00000500000000000000"/>
              <a:cs typeface="Times New Roman" panose="02020603050405020304" pitchFamily="18" charset="0"/>
            </a:endParaRPr>
          </a:p>
        </p:txBody>
      </p:sp>
      <p:sp>
        <p:nvSpPr>
          <p:cNvPr id="131" name="Google Shape;131;p14"/>
          <p:cNvSpPr txBox="1"/>
          <p:nvPr/>
        </p:nvSpPr>
        <p:spPr>
          <a:xfrm>
            <a:off x="829960" y="4656196"/>
            <a:ext cx="3907834" cy="90024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GOOGLE SLIDE</a:t>
            </a:r>
            <a:endParaRPr dirty="0"/>
          </a:p>
        </p:txBody>
      </p:sp>
      <p:sp>
        <p:nvSpPr>
          <p:cNvPr id="134" name="Google Shape;134;p14"/>
          <p:cNvSpPr txBox="1"/>
          <p:nvPr/>
        </p:nvSpPr>
        <p:spPr>
          <a:xfrm>
            <a:off x="12960134" y="5568255"/>
            <a:ext cx="5141301" cy="3041650"/>
          </a:xfrm>
          <a:prstGeom prst="rect">
            <a:avLst/>
          </a:prstGeom>
          <a:noFill/>
          <a:ln>
            <a:noFill/>
          </a:ln>
        </p:spPr>
        <p:txBody>
          <a:bodyPr spcFirstLastPara="1" wrap="square" lIns="0" tIns="0" rIns="0" bIns="0" anchor="t" anchorCtr="0">
            <a:spAutoFit/>
          </a:bodyPr>
          <a:lstStyle/>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Click on the "Canva" button under this presentation preview. </a:t>
            </a:r>
          </a:p>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Start editing your presentation.</a:t>
            </a:r>
          </a:p>
          <a:p>
            <a:pPr marL="539750" marR="0" lvl="1" indent="-269875" algn="ctr" rtl="0">
              <a:lnSpc>
                <a:spcPct val="140000"/>
              </a:lnSpc>
              <a:spcBef>
                <a:spcPts val="0"/>
              </a:spcBef>
              <a:spcAft>
                <a:spcPts val="0"/>
              </a:spcAft>
              <a:buClr>
                <a:srgbClr val="000000"/>
              </a:buClr>
              <a:buSzPts val="2500"/>
              <a:buFont typeface="Arial" panose="020B0604020202090204"/>
              <a:buChar char="•"/>
            </a:pPr>
            <a:r>
              <a:rPr lang="en-US" sz="2500" b="0" i="0" u="none" strike="noStrike" cap="none">
                <a:solidFill>
                  <a:srgbClr val="000000"/>
                </a:solidFill>
                <a:latin typeface="Montserrat" panose="00000500000000000000"/>
                <a:ea typeface="Montserrat" panose="00000500000000000000"/>
                <a:cs typeface="Montserrat" panose="00000500000000000000"/>
                <a:sym typeface="Montserrat" panose="00000500000000000000"/>
              </a:rPr>
              <a:t>You need to sign in to your Canva account.</a:t>
            </a:r>
          </a:p>
        </p:txBody>
      </p:sp>
      <p:sp>
        <p:nvSpPr>
          <p:cNvPr id="135" name="Google Shape;135;p14"/>
          <p:cNvSpPr txBox="1"/>
          <p:nvPr/>
        </p:nvSpPr>
        <p:spPr>
          <a:xfrm>
            <a:off x="13571192" y="4656196"/>
            <a:ext cx="3957173" cy="90024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CANVA</a:t>
            </a:r>
            <a:endParaRPr dirty="0"/>
          </a:p>
        </p:txBody>
      </p:sp>
      <p:sp>
        <p:nvSpPr>
          <p:cNvPr id="3" name="Google Shape;146;p15"/>
          <p:cNvSpPr txBox="1"/>
          <p:nvPr/>
        </p:nvSpPr>
        <p:spPr>
          <a:xfrm>
            <a:off x="844708" y="3161498"/>
            <a:ext cx="8313420" cy="4437196"/>
          </a:xfrm>
          <a:prstGeom prst="rect">
            <a:avLst/>
          </a:prstGeom>
          <a:noFill/>
          <a:ln>
            <a:noFill/>
          </a:ln>
        </p:spPr>
        <p:txBody>
          <a:bodyPr spcFirstLastPara="1" wrap="square" lIns="0" tIns="0" rIns="0" bIns="0" anchor="t" anchorCtr="0">
            <a:noAutofit/>
          </a:bodyPr>
          <a:lstStyle/>
          <a:p>
            <a:pPr marL="342900" indent="-342900" algn="just">
              <a:buFont typeface="Wingdings" panose="05000000000000000000" pitchFamily="2" charset="2"/>
              <a:buChar char=""/>
            </a:pPr>
            <a:r>
              <a:rPr lang="en-US" altLang="zh-CN"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You can identify DNS hijacking by using a ping program and pinging the questionable domain. </a:t>
            </a:r>
          </a:p>
          <a:p>
            <a:pPr marL="342900" indent="-342900" algn="just">
              <a:buFont typeface="Wingdings" panose="05000000000000000000" pitchFamily="2" charset="2"/>
              <a:buChar char=""/>
            </a:pPr>
            <a:r>
              <a:rPr lang="en-US" altLang="zh-CN"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You will know your DNS has not been hijacked if the results show that the IP address does not exist. </a:t>
            </a:r>
          </a:p>
          <a:p>
            <a:pPr marL="342900" indent="-342900" algn="just">
              <a:buFont typeface="Wingdings" panose="05000000000000000000" pitchFamily="2" charset="2"/>
              <a:buChar char=""/>
            </a:pPr>
            <a:r>
              <a:rPr lang="en-US" altLang="zh-CN"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On the other hand, if you ping the suspicious domain and an IP address comes up, there is a good chance that your DNS has been hijacked. </a:t>
            </a:r>
          </a:p>
        </p:txBody>
      </p:sp>
      <p:pic>
        <p:nvPicPr>
          <p:cNvPr id="4" name="图片 3"/>
          <p:cNvPicPr>
            <a:picLocks noChangeAspect="1"/>
          </p:cNvPicPr>
          <p:nvPr/>
        </p:nvPicPr>
        <p:blipFill>
          <a:blip r:embed="rId4"/>
          <a:stretch>
            <a:fillRect/>
          </a:stretch>
        </p:blipFill>
        <p:spPr>
          <a:xfrm>
            <a:off x="10315988" y="2691940"/>
            <a:ext cx="6163089" cy="537631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3"/>
          <a:srcRect t="7812" b="7811"/>
          <a:stretch>
            <a:fillRect/>
          </a:stretch>
        </p:blipFill>
        <p:spPr>
          <a:xfrm>
            <a:off x="-161237" y="0"/>
            <a:ext cx="18288000" cy="10287000"/>
          </a:xfrm>
          <a:prstGeom prst="rect">
            <a:avLst/>
          </a:prstGeom>
          <a:noFill/>
          <a:ln>
            <a:noFill/>
          </a:ln>
        </p:spPr>
      </p:pic>
      <p:sp>
        <p:nvSpPr>
          <p:cNvPr id="129" name="Google Shape;129;p14"/>
          <p:cNvSpPr txBox="1"/>
          <p:nvPr/>
        </p:nvSpPr>
        <p:spPr>
          <a:xfrm>
            <a:off x="445270" y="324225"/>
            <a:ext cx="16932000"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altLang="zh-CN" sz="9600" dirty="0">
                <a:solidFill>
                  <a:srgbClr val="FFFFFF"/>
                </a:solidFill>
                <a:latin typeface="Times New Roman" panose="02020603050405020304" pitchFamily="18" charset="0"/>
                <a:ea typeface="Montserrat" panose="00000500000000000000"/>
                <a:cs typeface="Times New Roman" panose="02020603050405020304" pitchFamily="18" charset="0"/>
                <a:sym typeface="Montserrat" panose="00000500000000000000"/>
              </a:rPr>
              <a:t>Checking your router </a:t>
            </a:r>
            <a:endParaRPr sz="9600" dirty="0">
              <a:solidFill>
                <a:srgbClr val="FFFFFF"/>
              </a:solidFill>
              <a:latin typeface="Times New Roman" panose="02020603050405020304" pitchFamily="18" charset="0"/>
              <a:ea typeface="Montserrat" panose="00000500000000000000"/>
              <a:cs typeface="Times New Roman" panose="02020603050405020304" pitchFamily="18" charset="0"/>
            </a:endParaRPr>
          </a:p>
        </p:txBody>
      </p:sp>
      <p:sp>
        <p:nvSpPr>
          <p:cNvPr id="131" name="Google Shape;131;p14"/>
          <p:cNvSpPr txBox="1"/>
          <p:nvPr/>
        </p:nvSpPr>
        <p:spPr>
          <a:xfrm>
            <a:off x="829960" y="4656196"/>
            <a:ext cx="3907834" cy="90024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GOOGLE SLIDE</a:t>
            </a:r>
            <a:endParaRPr dirty="0"/>
          </a:p>
        </p:txBody>
      </p:sp>
      <p:sp>
        <p:nvSpPr>
          <p:cNvPr id="134" name="Google Shape;134;p14"/>
          <p:cNvSpPr txBox="1"/>
          <p:nvPr/>
        </p:nvSpPr>
        <p:spPr>
          <a:xfrm>
            <a:off x="12960134" y="5568255"/>
            <a:ext cx="5141301" cy="3041650"/>
          </a:xfrm>
          <a:prstGeom prst="rect">
            <a:avLst/>
          </a:prstGeom>
          <a:noFill/>
          <a:ln>
            <a:noFill/>
          </a:ln>
        </p:spPr>
        <p:txBody>
          <a:bodyPr spcFirstLastPara="1" wrap="square" lIns="0" tIns="0" rIns="0" bIns="0" anchor="t" anchorCtr="0">
            <a:spAutoFit/>
          </a:bodyPr>
          <a:lstStyle/>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Click on the "Canva" button under this presentation preview. </a:t>
            </a:r>
          </a:p>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Start editing your presentation.</a:t>
            </a:r>
          </a:p>
          <a:p>
            <a:pPr marL="539750" marR="0" lvl="1" indent="-269875" algn="ctr" rtl="0">
              <a:lnSpc>
                <a:spcPct val="140000"/>
              </a:lnSpc>
              <a:spcBef>
                <a:spcPts val="0"/>
              </a:spcBef>
              <a:spcAft>
                <a:spcPts val="0"/>
              </a:spcAft>
              <a:buClr>
                <a:srgbClr val="000000"/>
              </a:buClr>
              <a:buSzPts val="2500"/>
              <a:buFont typeface="Arial" panose="020B0604020202090204"/>
              <a:buChar char="•"/>
            </a:pPr>
            <a:r>
              <a:rPr lang="en-US" sz="2500" b="0"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You need to sign in to your Canva account.</a:t>
            </a:r>
          </a:p>
        </p:txBody>
      </p:sp>
      <p:sp>
        <p:nvSpPr>
          <p:cNvPr id="135" name="Google Shape;135;p14"/>
          <p:cNvSpPr txBox="1"/>
          <p:nvPr/>
        </p:nvSpPr>
        <p:spPr>
          <a:xfrm>
            <a:off x="13571192" y="4656196"/>
            <a:ext cx="3957173" cy="90024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CANVA</a:t>
            </a:r>
            <a:endParaRPr dirty="0"/>
          </a:p>
        </p:txBody>
      </p:sp>
      <p:sp>
        <p:nvSpPr>
          <p:cNvPr id="3" name="Google Shape;146;p15"/>
          <p:cNvSpPr txBox="1"/>
          <p:nvPr/>
        </p:nvSpPr>
        <p:spPr>
          <a:xfrm>
            <a:off x="267335" y="3042155"/>
            <a:ext cx="17190705" cy="6032500"/>
          </a:xfrm>
          <a:prstGeom prst="rect">
            <a:avLst/>
          </a:prstGeom>
          <a:noFill/>
          <a:ln>
            <a:noFill/>
          </a:ln>
        </p:spPr>
        <p:txBody>
          <a:bodyPr spcFirstLastPara="1" wrap="square" lIns="0" tIns="0" rIns="0" bIns="0" anchor="t" anchorCtr="0">
            <a:spAutoFit/>
          </a:bodyPr>
          <a:lstStyle/>
          <a:p>
            <a:pPr marL="342900" indent="-342900" algn="just">
              <a:buFont typeface="Wingdings" panose="05000000000000000000" pitchFamily="2" charset="2"/>
              <a:buChar char=""/>
            </a:pPr>
            <a:r>
              <a:rPr lang="en-US" altLang="zh-CN"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First, you'll need to access your router's web-based setup page. Check your network connection's gateway address or consult your router's documentation to find out how.</a:t>
            </a:r>
          </a:p>
          <a:p>
            <a:pPr marL="342900" indent="-342900" algn="just">
              <a:buFont typeface="Wingdings" panose="05000000000000000000" pitchFamily="2" charset="2"/>
              <a:buChar char=""/>
            </a:pPr>
            <a:endParaRPr lang="en-US" altLang="zh-CN"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endParaRPr>
          </a:p>
          <a:p>
            <a:pPr marL="342900" indent="-342900" algn="just">
              <a:buFont typeface="Wingdings" panose="05000000000000000000" pitchFamily="2" charset="2"/>
              <a:buChar char=""/>
            </a:pPr>
            <a:r>
              <a:rPr lang="en-US" altLang="zh-CN"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Then  Look for a "DNS" setting somewhere, often in the WAN or Internet connection settings screen. If it's set to "Automatic," that's fine. If it's set to "Manual" and there are custom DNS servers entered there, that could very well be a problem.</a:t>
            </a:r>
          </a:p>
          <a:p>
            <a:pPr marL="342900" indent="-342900" algn="just">
              <a:buFont typeface="Wingdings" panose="05000000000000000000" pitchFamily="2" charset="2"/>
              <a:buChar char=""/>
            </a:pPr>
            <a:endParaRPr lang="en-US" altLang="zh-CN"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endParaRPr>
          </a:p>
          <a:p>
            <a:pPr marL="342900" indent="-342900" algn="just">
              <a:buFont typeface="Wingdings" panose="05000000000000000000" pitchFamily="2" charset="2"/>
              <a:buChar char=""/>
            </a:pPr>
            <a:r>
              <a:rPr lang="en-US" altLang="zh-CN"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It's no problem if you've configured your router to use good alternative DNS servers -- for example, 8.8.8.8 and 8.8.4.4 for Google DNS. But, if there are DNS servers there you don't recognize, that's a sign malware has changed your router to use DNS servers. If in doubt, perform a web search for the DNS server addresses and see whether they're legitimate or not. Something like "0.0.0.0" is fine and often just means the field is empty and the router is automatically getting a DNS server instead.</a:t>
            </a:r>
          </a:p>
          <a:p>
            <a:pPr marL="342900" indent="-342900" algn="just">
              <a:buFont typeface="Wingdings" panose="05000000000000000000" pitchFamily="2" charset="2"/>
              <a:buChar char=""/>
            </a:pPr>
            <a:endParaRPr lang="en-US" altLang="zh-CN"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endParaRPr>
          </a:p>
        </p:txBody>
      </p:sp>
      <p:pic>
        <p:nvPicPr>
          <p:cNvPr id="2" name="图片 1"/>
          <p:cNvPicPr>
            <a:picLocks noChangeAspect="1"/>
          </p:cNvPicPr>
          <p:nvPr/>
        </p:nvPicPr>
        <p:blipFill>
          <a:blip r:embed="rId4"/>
          <a:stretch>
            <a:fillRect/>
          </a:stretch>
        </p:blipFill>
        <p:spPr>
          <a:xfrm>
            <a:off x="2130921" y="2262761"/>
            <a:ext cx="14025968" cy="66461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3"/>
          <a:srcRect t="7812" b="7811"/>
          <a:stretch>
            <a:fillRect/>
          </a:stretch>
        </p:blipFill>
        <p:spPr>
          <a:xfrm>
            <a:off x="0" y="0"/>
            <a:ext cx="18288000" cy="10287000"/>
          </a:xfrm>
          <a:prstGeom prst="rect">
            <a:avLst/>
          </a:prstGeom>
          <a:noFill/>
          <a:ln>
            <a:noFill/>
          </a:ln>
        </p:spPr>
      </p:pic>
      <p:sp>
        <p:nvSpPr>
          <p:cNvPr id="129" name="Google Shape;129;p14"/>
          <p:cNvSpPr txBox="1"/>
          <p:nvPr/>
        </p:nvSpPr>
        <p:spPr>
          <a:xfrm>
            <a:off x="445270" y="324225"/>
            <a:ext cx="16932000" cy="1772793"/>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algn="ctr">
              <a:lnSpc>
                <a:spcPct val="120000"/>
              </a:lnSpc>
            </a:pPr>
            <a:r>
              <a:rPr lang="en-US" altLang="zh-CN" sz="9600" dirty="0">
                <a:solidFill>
                  <a:srgbClr val="FFFFFF"/>
                </a:solidFill>
                <a:latin typeface="Times New Roman" panose="02020603050405020304" pitchFamily="18" charset="0"/>
                <a:ea typeface="Montserrat" panose="00000500000000000000"/>
                <a:cs typeface="Times New Roman" panose="02020603050405020304" pitchFamily="18" charset="0"/>
                <a:sym typeface="Montserrat" panose="00000500000000000000"/>
              </a:rPr>
              <a:t>Check </a:t>
            </a:r>
            <a:r>
              <a:rPr lang="en-US" altLang="zh-CN" sz="9600" i="1" dirty="0" err="1">
                <a:solidFill>
                  <a:srgbClr val="FFFFFF"/>
                </a:solidFill>
                <a:latin typeface="Times New Roman" panose="02020603050405020304" pitchFamily="18" charset="0"/>
                <a:ea typeface="Montserrat" panose="00000500000000000000"/>
                <a:cs typeface="Times New Roman" panose="02020603050405020304" pitchFamily="18" charset="0"/>
                <a:sym typeface="Montserrat" panose="00000500000000000000"/>
              </a:rPr>
              <a:t>WhoIsMyDNS</a:t>
            </a:r>
            <a:r>
              <a:rPr lang="en-US" altLang="zh-CN" sz="9600" i="1" dirty="0">
                <a:solidFill>
                  <a:srgbClr val="FFFFFF"/>
                </a:solidFill>
                <a:latin typeface="Times New Roman" panose="02020603050405020304" pitchFamily="18" charset="0"/>
                <a:ea typeface="Montserrat" panose="00000500000000000000"/>
                <a:cs typeface="Times New Roman" panose="02020603050405020304" pitchFamily="18" charset="0"/>
                <a:sym typeface="Montserrat" panose="00000500000000000000"/>
              </a:rPr>
              <a:t> </a:t>
            </a:r>
            <a:endParaRPr sz="9600" i="1" dirty="0">
              <a:solidFill>
                <a:srgbClr val="FFFFFF"/>
              </a:solidFill>
              <a:latin typeface="Times New Roman" panose="02020603050405020304" pitchFamily="18" charset="0"/>
              <a:ea typeface="Montserrat" panose="00000500000000000000"/>
              <a:cs typeface="Times New Roman" panose="02020603050405020304" pitchFamily="18" charset="0"/>
            </a:endParaRPr>
          </a:p>
        </p:txBody>
      </p:sp>
      <p:sp>
        <p:nvSpPr>
          <p:cNvPr id="131" name="Google Shape;131;p14"/>
          <p:cNvSpPr txBox="1"/>
          <p:nvPr/>
        </p:nvSpPr>
        <p:spPr>
          <a:xfrm>
            <a:off x="829960" y="4656196"/>
            <a:ext cx="3907834" cy="90024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GOOGLE SLIDE</a:t>
            </a:r>
            <a:endParaRPr dirty="0"/>
          </a:p>
        </p:txBody>
      </p:sp>
      <p:sp>
        <p:nvSpPr>
          <p:cNvPr id="134" name="Google Shape;134;p14"/>
          <p:cNvSpPr txBox="1"/>
          <p:nvPr/>
        </p:nvSpPr>
        <p:spPr>
          <a:xfrm>
            <a:off x="12960134" y="5568255"/>
            <a:ext cx="5141301" cy="3041650"/>
          </a:xfrm>
          <a:prstGeom prst="rect">
            <a:avLst/>
          </a:prstGeom>
          <a:noFill/>
          <a:ln>
            <a:noFill/>
          </a:ln>
        </p:spPr>
        <p:txBody>
          <a:bodyPr spcFirstLastPara="1" wrap="square" lIns="0" tIns="0" rIns="0" bIns="0" anchor="t" anchorCtr="0">
            <a:spAutoFit/>
          </a:bodyPr>
          <a:lstStyle/>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Click on the "Canva" button under this presentation preview. </a:t>
            </a:r>
            <a:endParaRPr dirty="0"/>
          </a:p>
          <a:p>
            <a:pPr marL="539750" marR="0" lvl="1" indent="-269875" algn="ctr" rtl="0">
              <a:lnSpc>
                <a:spcPct val="140000"/>
              </a:lnSpc>
              <a:spcBef>
                <a:spcPts val="0"/>
              </a:spcBef>
              <a:spcAft>
                <a:spcPts val="0"/>
              </a:spcAft>
              <a:buClr>
                <a:srgbClr val="000000"/>
              </a:buClr>
              <a:buSzPts val="2499"/>
              <a:buFont typeface="Arial" panose="020B0604020202090204"/>
              <a:buChar char="•"/>
            </a:pPr>
            <a:r>
              <a:rPr lang="en-US" sz="2500" b="0"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Start editing your presentation.</a:t>
            </a:r>
            <a:endParaRPr dirty="0"/>
          </a:p>
          <a:p>
            <a:pPr marL="539750" marR="0" lvl="1" indent="-269875" algn="ctr" rtl="0">
              <a:lnSpc>
                <a:spcPct val="140000"/>
              </a:lnSpc>
              <a:spcBef>
                <a:spcPts val="0"/>
              </a:spcBef>
              <a:spcAft>
                <a:spcPts val="0"/>
              </a:spcAft>
              <a:buClr>
                <a:srgbClr val="000000"/>
              </a:buClr>
              <a:buSzPts val="2500"/>
              <a:buFont typeface="Arial" panose="020B0604020202090204"/>
              <a:buChar char="•"/>
            </a:pPr>
            <a:r>
              <a:rPr lang="en-US" sz="2500" b="0"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You need to sign in to your Canva account.</a:t>
            </a:r>
            <a:endParaRPr dirty="0"/>
          </a:p>
        </p:txBody>
      </p:sp>
      <p:sp>
        <p:nvSpPr>
          <p:cNvPr id="135" name="Google Shape;135;p14"/>
          <p:cNvSpPr txBox="1"/>
          <p:nvPr/>
        </p:nvSpPr>
        <p:spPr>
          <a:xfrm>
            <a:off x="13571192" y="4656196"/>
            <a:ext cx="3957173" cy="90024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CANVA</a:t>
            </a:r>
            <a:endParaRPr dirty="0"/>
          </a:p>
        </p:txBody>
      </p:sp>
      <p:sp>
        <p:nvSpPr>
          <p:cNvPr id="3" name="Google Shape;146;p15"/>
          <p:cNvSpPr txBox="1"/>
          <p:nvPr/>
        </p:nvSpPr>
        <p:spPr>
          <a:xfrm>
            <a:off x="1483630" y="2598498"/>
            <a:ext cx="14066148" cy="1292225"/>
          </a:xfrm>
          <a:prstGeom prst="rect">
            <a:avLst/>
          </a:prstGeom>
          <a:noFill/>
          <a:ln>
            <a:noFill/>
          </a:ln>
        </p:spPr>
        <p:txBody>
          <a:bodyPr spcFirstLastPara="1" wrap="square" lIns="0" tIns="0" rIns="0" bIns="0" anchor="t" anchorCtr="0">
            <a:spAutoFit/>
          </a:bodyPr>
          <a:lstStyle/>
          <a:p>
            <a:pPr marL="342900" indent="-342900" algn="just">
              <a:buFont typeface="Wingdings" panose="05000000000000000000" pitchFamily="2" charset="2"/>
              <a:buChar char=""/>
            </a:pPr>
            <a:r>
              <a:rPr lang="en-US" altLang="zh-CN"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An online tool is </a:t>
            </a:r>
            <a:r>
              <a:rPr lang="en-US" altLang="zh-CN" sz="2800" b="0" i="1" u="none" strike="noStrike" cap="none" dirty="0" err="1">
                <a:solidFill>
                  <a:srgbClr val="FFFFFF"/>
                </a:solidFill>
                <a:latin typeface="Montserrat" panose="00000500000000000000"/>
                <a:ea typeface="Montserrat" panose="00000500000000000000"/>
                <a:cs typeface="Montserrat" panose="00000500000000000000"/>
                <a:sym typeface="Montserrat" panose="00000500000000000000"/>
              </a:rPr>
              <a:t>WhoIsMyDNS</a:t>
            </a:r>
            <a:r>
              <a:rPr lang="en-US" altLang="zh-CN"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 which allows you to find the real server responding to DNS requests on your behalf. If the DNS displayed is unfamiliar to you, you may have fallen victim to DNS hijacking. </a:t>
            </a:r>
          </a:p>
        </p:txBody>
      </p:sp>
      <p:pic>
        <p:nvPicPr>
          <p:cNvPr id="5" name="图片 4" descr="图形用户界面, 应用程序, Teams&#10;&#10;描述已自动生成"/>
          <p:cNvPicPr>
            <a:picLocks noChangeAspect="1"/>
          </p:cNvPicPr>
          <p:nvPr/>
        </p:nvPicPr>
        <p:blipFill>
          <a:blip r:embed="rId4"/>
          <a:stretch>
            <a:fillRect/>
          </a:stretch>
        </p:blipFill>
        <p:spPr>
          <a:xfrm>
            <a:off x="2634923" y="4718745"/>
            <a:ext cx="11763561" cy="41696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6"/>
          <p:cNvPicPr preferRelativeResize="0"/>
          <p:nvPr/>
        </p:nvPicPr>
        <p:blipFill rotWithShape="1">
          <a:blip r:embed="rId3"/>
          <a:srcRect l="12478" t="26153"/>
          <a:stretch>
            <a:fillRect/>
          </a:stretch>
        </p:blipFill>
        <p:spPr>
          <a:xfrm>
            <a:off x="0" y="0"/>
            <a:ext cx="18288000" cy="10287000"/>
          </a:xfrm>
          <a:prstGeom prst="rect">
            <a:avLst/>
          </a:prstGeom>
          <a:noFill/>
          <a:ln>
            <a:noFill/>
          </a:ln>
        </p:spPr>
      </p:pic>
      <p:pic>
        <p:nvPicPr>
          <p:cNvPr id="156" name="Google Shape;156;p16"/>
          <p:cNvPicPr preferRelativeResize="0"/>
          <p:nvPr/>
        </p:nvPicPr>
        <p:blipFill rotWithShape="1">
          <a:blip r:embed="rId4">
            <a:alphaModFix amt="41000"/>
          </a:blip>
          <a:srcRect r="50000"/>
          <a:stretch>
            <a:fillRect/>
          </a:stretch>
        </p:blipFill>
        <p:spPr>
          <a:xfrm flipH="1">
            <a:off x="10744200" y="-3467100"/>
            <a:ext cx="11007113" cy="14825195"/>
          </a:xfrm>
          <a:prstGeom prst="rect">
            <a:avLst/>
          </a:prstGeom>
          <a:noFill/>
          <a:ln>
            <a:noFill/>
          </a:ln>
        </p:spPr>
      </p:pic>
      <p:sp>
        <p:nvSpPr>
          <p:cNvPr id="157" name="Google Shape;157;p16"/>
          <p:cNvSpPr txBox="1"/>
          <p:nvPr/>
        </p:nvSpPr>
        <p:spPr>
          <a:xfrm>
            <a:off x="10242212" y="4146135"/>
            <a:ext cx="7017000" cy="1218795"/>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6600"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INTRODUCTION</a:t>
            </a:r>
            <a:endParaRPr sz="700" dirty="0">
              <a:latin typeface="Times New Roman" panose="02020603050405020304" pitchFamily="18" charset="0"/>
              <a:ea typeface="宋体" pitchFamily="2" charset="-122"/>
            </a:endParaRPr>
          </a:p>
        </p:txBody>
      </p:sp>
      <p:cxnSp>
        <p:nvCxnSpPr>
          <p:cNvPr id="158" name="Google Shape;158;p16"/>
          <p:cNvCxnSpPr/>
          <p:nvPr/>
        </p:nvCxnSpPr>
        <p:spPr>
          <a:xfrm rot="-9591">
            <a:off x="-20" y="4769821"/>
            <a:ext cx="10242251" cy="0"/>
          </a:xfrm>
          <a:prstGeom prst="straightConnector1">
            <a:avLst/>
          </a:prstGeom>
          <a:noFill/>
          <a:ln w="57150" cap="flat" cmpd="sng">
            <a:solidFill>
              <a:srgbClr val="41B8D5"/>
            </a:solidFill>
            <a:prstDash val="solid"/>
            <a:round/>
            <a:headEnd type="none" w="sm" len="sm"/>
            <a:tailEnd type="none" w="sm" len="sm"/>
          </a:ln>
        </p:spPr>
      </p:cxnSp>
      <p:sp>
        <p:nvSpPr>
          <p:cNvPr id="2" name="Google Shape;157;p16"/>
          <p:cNvSpPr txBox="1"/>
          <p:nvPr/>
        </p:nvSpPr>
        <p:spPr>
          <a:xfrm>
            <a:off x="10242212" y="5291080"/>
            <a:ext cx="7017000" cy="517065"/>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zh-CN" altLang="en-US"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杨竣尧  </a:t>
            </a:r>
            <a:r>
              <a:rPr lang="en-US" altLang="zh-CN"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202130442068</a:t>
            </a:r>
            <a:endParaRPr sz="100" dirty="0">
              <a:latin typeface="华文中宋" panose="02010600040101010101" pitchFamily="2" charset="-122"/>
              <a:ea typeface="华文中宋"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3"/>
          <a:srcRect t="7825" b="7824"/>
          <a:stretch>
            <a:fillRect/>
          </a:stretch>
        </p:blipFill>
        <p:spPr>
          <a:xfrm>
            <a:off x="0" y="0"/>
            <a:ext cx="18288000" cy="10287000"/>
          </a:xfrm>
          <a:prstGeom prst="rect">
            <a:avLst/>
          </a:prstGeom>
          <a:noFill/>
          <a:ln>
            <a:noFill/>
          </a:ln>
        </p:spPr>
      </p:pic>
      <p:pic>
        <p:nvPicPr>
          <p:cNvPr id="142" name="Google Shape;142;p15"/>
          <p:cNvPicPr preferRelativeResize="0"/>
          <p:nvPr/>
        </p:nvPicPr>
        <p:blipFill rotWithShape="1">
          <a:blip r:embed="rId4">
            <a:alphaModFix amt="80000"/>
          </a:blip>
          <a:srcRect/>
          <a:stretch>
            <a:fillRect/>
          </a:stretch>
        </p:blipFill>
        <p:spPr>
          <a:xfrm>
            <a:off x="-2161114" y="202272"/>
            <a:ext cx="9139285" cy="10084728"/>
          </a:xfrm>
          <a:prstGeom prst="rect">
            <a:avLst/>
          </a:prstGeom>
          <a:noFill/>
          <a:ln>
            <a:noFill/>
          </a:ln>
        </p:spPr>
      </p:pic>
      <p:sp>
        <p:nvSpPr>
          <p:cNvPr id="145" name="Google Shape;145;p15"/>
          <p:cNvSpPr txBox="1"/>
          <p:nvPr/>
        </p:nvSpPr>
        <p:spPr>
          <a:xfrm>
            <a:off x="7296634" y="4242871"/>
            <a:ext cx="4065057" cy="9969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400" b="1" i="0" u="none" strike="noStrike" cap="none" dirty="0">
                <a:solidFill>
                  <a:srgbClr val="60B3DD"/>
                </a:solidFill>
                <a:latin typeface="Times New Roman" panose="02020603050405020304" pitchFamily="18" charset="0"/>
                <a:ea typeface="Teko" panose="02000000000000000000"/>
                <a:cs typeface="Times New Roman" panose="02020603050405020304" pitchFamily="18" charset="0"/>
                <a:sym typeface="Teko" panose="02000000000000000000"/>
              </a:rPr>
              <a:t>Individual</a:t>
            </a:r>
          </a:p>
        </p:txBody>
      </p:sp>
      <p:sp>
        <p:nvSpPr>
          <p:cNvPr id="147" name="Google Shape;147;p15"/>
          <p:cNvSpPr txBox="1"/>
          <p:nvPr/>
        </p:nvSpPr>
        <p:spPr>
          <a:xfrm>
            <a:off x="7296634" y="6044129"/>
            <a:ext cx="4665585" cy="99695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400" b="1" i="0" u="none" strike="noStrike" cap="none" dirty="0">
                <a:solidFill>
                  <a:srgbClr val="60B3DD"/>
                </a:solidFill>
                <a:latin typeface="Times New Roman" panose="02020603050405020304" pitchFamily="18" charset="0"/>
                <a:ea typeface="Teko" panose="02000000000000000000"/>
                <a:cs typeface="Times New Roman" panose="02020603050405020304" pitchFamily="18" charset="0"/>
                <a:sym typeface="Teko" panose="02000000000000000000"/>
              </a:rPr>
              <a:t>Website owner</a:t>
            </a:r>
          </a:p>
        </p:txBody>
      </p:sp>
      <p:sp>
        <p:nvSpPr>
          <p:cNvPr id="149" name="Google Shape;149;p15"/>
          <p:cNvSpPr txBox="1"/>
          <p:nvPr/>
        </p:nvSpPr>
        <p:spPr>
          <a:xfrm>
            <a:off x="11397479" y="1546502"/>
            <a:ext cx="6359842" cy="7386638"/>
          </a:xfrm>
          <a:prstGeom prst="rect">
            <a:avLst/>
          </a:prstGeom>
          <a:noFill/>
          <a:ln>
            <a:noFill/>
          </a:ln>
          <a:effectLst>
            <a:outerShdw blurRad="828675" dist="9525" dir="156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000" b="0" i="0" u="none" strike="noStrike" cap="none" dirty="0">
                <a:solidFill>
                  <a:schemeClr val="lt1"/>
                </a:solidFill>
                <a:latin typeface="+mn-lt"/>
                <a:ea typeface="Malgun Gothic Semilight" panose="020B0502040204020203" pitchFamily="34" charset="-122"/>
                <a:cs typeface="Malgun Gothic Semilight" panose="020B0502040204020203" pitchFamily="34" charset="-122"/>
                <a:sym typeface="Teko Medium" panose="02010600030101010101" charset="-122"/>
              </a:rPr>
              <a:t>How to Prevent</a:t>
            </a:r>
          </a:p>
          <a:p>
            <a:pPr marL="0" marR="0" lvl="0" indent="0" algn="ctr" rtl="0">
              <a:lnSpc>
                <a:spcPct val="100000"/>
              </a:lnSpc>
              <a:spcBef>
                <a:spcPts val="0"/>
              </a:spcBef>
              <a:spcAft>
                <a:spcPts val="0"/>
              </a:spcAft>
              <a:buNone/>
            </a:pPr>
            <a:r>
              <a:rPr lang="en-US" sz="12000" dirty="0">
                <a:solidFill>
                  <a:schemeClr val="lt1"/>
                </a:solidFill>
                <a:latin typeface="+mn-lt"/>
                <a:ea typeface="Malgun Gothic Semilight" panose="020B0502040204020203" pitchFamily="34" charset="-122"/>
                <a:cs typeface="Malgun Gothic Semilight" panose="020B0502040204020203" pitchFamily="34" charset="-122"/>
                <a:sym typeface="Teko Medium" panose="02010600030101010101" charset="-122"/>
              </a:rPr>
              <a:t>DNS</a:t>
            </a:r>
          </a:p>
          <a:p>
            <a:pPr marL="0" marR="0" lvl="0" indent="0" algn="ctr" rtl="0">
              <a:lnSpc>
                <a:spcPct val="100000"/>
              </a:lnSpc>
              <a:spcBef>
                <a:spcPts val="0"/>
              </a:spcBef>
              <a:spcAft>
                <a:spcPts val="0"/>
              </a:spcAft>
              <a:buNone/>
            </a:pPr>
            <a:r>
              <a:rPr lang="en-US" sz="12000" b="0" i="0" u="none" strike="noStrike" cap="none" dirty="0">
                <a:solidFill>
                  <a:schemeClr val="lt1"/>
                </a:solidFill>
                <a:latin typeface="+mn-lt"/>
                <a:ea typeface="Malgun Gothic Semilight" panose="020B0502040204020203" pitchFamily="34" charset="-122"/>
                <a:cs typeface="Malgun Gothic Semilight" panose="020B0502040204020203" pitchFamily="34" charset="-122"/>
                <a:sym typeface="Teko Medium" panose="02010600030101010101" charset="-122"/>
              </a:rPr>
              <a:t>Hijacking</a:t>
            </a:r>
          </a:p>
        </p:txBody>
      </p:sp>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2" name="Google Shape;157;p16"/>
          <p:cNvSpPr txBox="1"/>
          <p:nvPr/>
        </p:nvSpPr>
        <p:spPr>
          <a:xfrm>
            <a:off x="10495702" y="9362105"/>
            <a:ext cx="7017000" cy="517065"/>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zh-CN" altLang="en-US"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梁卓文  </a:t>
            </a:r>
            <a:r>
              <a:rPr lang="en-US" altLang="zh-CN"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202130320915</a:t>
            </a:r>
            <a:endParaRPr sz="100" dirty="0">
              <a:latin typeface="华文中宋" panose="02010600040101010101" pitchFamily="2" charset="-122"/>
              <a:ea typeface="华文中宋" panose="0201060004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5"/>
          <a:srcRect t="7812" b="7811"/>
          <a:stretch>
            <a:fillRect/>
          </a:stretch>
        </p:blipFill>
        <p:spPr>
          <a:xfrm>
            <a:off x="0" y="0"/>
            <a:ext cx="18288000" cy="10287000"/>
          </a:xfrm>
          <a:prstGeom prst="rect">
            <a:avLst/>
          </a:prstGeom>
          <a:noFill/>
          <a:ln>
            <a:noFill/>
          </a:ln>
        </p:spPr>
      </p:pic>
      <p:grpSp>
        <p:nvGrpSpPr>
          <p:cNvPr id="111" name="Google Shape;111;p14"/>
          <p:cNvGrpSpPr/>
          <p:nvPr/>
        </p:nvGrpSpPr>
        <p:grpSpPr>
          <a:xfrm>
            <a:off x="9228455" y="3190240"/>
            <a:ext cx="7063740" cy="7095490"/>
            <a:chOff x="1813" y="0"/>
            <a:chExt cx="809173" cy="812800"/>
          </a:xfrm>
        </p:grpSpPr>
        <p:sp>
          <p:nvSpPr>
            <p:cNvPr id="112" name="Google Shape;112;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7" name="Google Shape;117;p14"/>
          <p:cNvGrpSpPr/>
          <p:nvPr/>
        </p:nvGrpSpPr>
        <p:grpSpPr>
          <a:xfrm>
            <a:off x="9351645" y="3452495"/>
            <a:ext cx="6816725" cy="6847840"/>
            <a:chOff x="1813" y="0"/>
            <a:chExt cx="809173" cy="812800"/>
          </a:xfrm>
        </p:grpSpPr>
        <p:sp>
          <p:nvSpPr>
            <p:cNvPr id="118" name="Google Shape;118;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20" name="Google Shape;120;p14"/>
          <p:cNvGrpSpPr/>
          <p:nvPr/>
        </p:nvGrpSpPr>
        <p:grpSpPr>
          <a:xfrm>
            <a:off x="1697355" y="3037840"/>
            <a:ext cx="7215505" cy="7247890"/>
            <a:chOff x="1813" y="0"/>
            <a:chExt cx="809173" cy="812800"/>
          </a:xfrm>
        </p:grpSpPr>
        <p:sp>
          <p:nvSpPr>
            <p:cNvPr id="121" name="Google Shape;12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26" name="Google Shape;126;p14"/>
          <p:cNvGrpSpPr/>
          <p:nvPr/>
        </p:nvGrpSpPr>
        <p:grpSpPr>
          <a:xfrm>
            <a:off x="1863090" y="3256915"/>
            <a:ext cx="7032625" cy="7064375"/>
            <a:chOff x="1813" y="0"/>
            <a:chExt cx="809173" cy="812800"/>
          </a:xfrm>
        </p:grpSpPr>
        <p:sp>
          <p:nvSpPr>
            <p:cNvPr id="127" name="Google Shape;12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29" name="Google Shape;129;p14"/>
          <p:cNvSpPr txBox="1"/>
          <p:nvPr/>
        </p:nvSpPr>
        <p:spPr>
          <a:xfrm>
            <a:off x="678026" y="800100"/>
            <a:ext cx="16932000" cy="1625060"/>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b="0" i="0" u="none" strike="noStrike" cap="none"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HOW TO Prevent DNS Hijacking</a:t>
            </a:r>
          </a:p>
        </p:txBody>
      </p:sp>
      <p:sp>
        <p:nvSpPr>
          <p:cNvPr id="131" name="Google Shape;131;p14"/>
          <p:cNvSpPr txBox="1"/>
          <p:nvPr/>
        </p:nvSpPr>
        <p:spPr>
          <a:xfrm>
            <a:off x="3210575" y="3452236"/>
            <a:ext cx="3907834" cy="89979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Individual</a:t>
            </a:r>
          </a:p>
        </p:txBody>
      </p:sp>
      <p:sp>
        <p:nvSpPr>
          <p:cNvPr id="135" name="Google Shape;135;p14"/>
          <p:cNvSpPr txBox="1"/>
          <p:nvPr/>
        </p:nvSpPr>
        <p:spPr>
          <a:xfrm>
            <a:off x="10781637" y="3587491"/>
            <a:ext cx="3957173" cy="89979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500" b="0" i="0" u="none" strike="noStrike" cap="none" dirty="0">
                <a:solidFill>
                  <a:srgbClr val="00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Website owner</a:t>
            </a:r>
          </a:p>
        </p:txBody>
      </p:sp>
      <p:cxnSp>
        <p:nvCxnSpPr>
          <p:cNvPr id="136" name="Google Shape;136;p14"/>
          <p:cNvCxnSpPr/>
          <p:nvPr/>
        </p:nvCxnSpPr>
        <p:spPr>
          <a:xfrm>
            <a:off x="5974558" y="2803595"/>
            <a:ext cx="6492240" cy="0"/>
          </a:xfrm>
          <a:prstGeom prst="straightConnector1">
            <a:avLst/>
          </a:prstGeom>
          <a:noFill/>
          <a:ln w="57150" cap="flat" cmpd="sng">
            <a:solidFill>
              <a:srgbClr val="60B3DD"/>
            </a:solidFill>
            <a:prstDash val="solid"/>
            <a:round/>
            <a:headEnd type="none" w="sm" len="sm"/>
            <a:tailEnd type="none" w="sm" len="sm"/>
          </a:ln>
        </p:spPr>
      </p:cxnSp>
      <p:sp>
        <p:nvSpPr>
          <p:cNvPr id="3" name="Google Shape;131;p14"/>
          <p:cNvSpPr txBox="1"/>
          <p:nvPr>
            <p:custDataLst>
              <p:tags r:id="rId1"/>
            </p:custDataLst>
          </p:nvPr>
        </p:nvSpPr>
        <p:spPr>
          <a:xfrm>
            <a:off x="2509520" y="4352290"/>
            <a:ext cx="6101715" cy="5037455"/>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SzTx/>
              <a:buFont typeface="Arial" panose="020B0604020202090204" pitchFamily="34" charset="0"/>
              <a:buChar char="•"/>
            </a:pPr>
            <a:r>
              <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rPr>
              <a:t>Do not click on suspicious links</a:t>
            </a:r>
          </a:p>
          <a:p>
            <a:pPr marL="457200" marR="0" lvl="0" indent="-457200" algn="l" rtl="0">
              <a:lnSpc>
                <a:spcPct val="130000"/>
              </a:lnSpc>
              <a:spcBef>
                <a:spcPts val="0"/>
              </a:spcBef>
              <a:spcAft>
                <a:spcPts val="0"/>
              </a:spcAft>
              <a:buFont typeface="Arial" panose="020B0604020202090204" pitchFamily="34" charset="0"/>
              <a:buChar char="•"/>
            </a:pPr>
            <a:r>
              <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rPr>
              <a:t>Use Anti-malware </a:t>
            </a:r>
          </a:p>
          <a:p>
            <a:pPr marL="457200" marR="0" lvl="0" indent="-457200" algn="l" rtl="0">
              <a:lnSpc>
                <a:spcPct val="130000"/>
              </a:lnSpc>
              <a:spcBef>
                <a:spcPts val="0"/>
              </a:spcBef>
              <a:spcAft>
                <a:spcPts val="0"/>
              </a:spcAft>
              <a:buFont typeface="Arial" panose="020B0604020202090204" pitchFamily="34" charset="0"/>
              <a:buChar char="•"/>
            </a:pPr>
            <a:r>
              <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rPr>
              <a:t>Use Registry Lock for Your Domain's Account</a:t>
            </a:r>
          </a:p>
          <a:p>
            <a:pPr marL="457200" marR="0" lvl="0" indent="-457200" algn="l" rtl="0">
              <a:lnSpc>
                <a:spcPct val="130000"/>
              </a:lnSpc>
              <a:spcBef>
                <a:spcPts val="0"/>
              </a:spcBef>
              <a:spcAft>
                <a:spcPts val="0"/>
              </a:spcAft>
              <a:buFont typeface="Arial" panose="020B0604020202090204" pitchFamily="34" charset="0"/>
              <a:buChar char="•"/>
            </a:pPr>
            <a:r>
              <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rPr>
              <a:t>Using a Virtual Private Network (VPN)</a:t>
            </a:r>
          </a:p>
          <a:p>
            <a:pPr marL="457200" marR="0" lvl="0" indent="-457200" algn="l" rtl="0">
              <a:lnSpc>
                <a:spcPct val="130000"/>
              </a:lnSpc>
              <a:spcBef>
                <a:spcPts val="0"/>
              </a:spcBef>
              <a:spcAft>
                <a:spcPts val="0"/>
              </a:spcAft>
              <a:buFont typeface="Arial" panose="020B0604020202090204" pitchFamily="34" charset="0"/>
              <a:buChar char="•"/>
            </a:pPr>
            <a:r>
              <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rPr>
              <a:t>Change your router's password (and username) regularly</a:t>
            </a:r>
          </a:p>
          <a:p>
            <a:pPr marL="457200" marR="0" lvl="0" indent="-457200" algn="l" rtl="0">
              <a:lnSpc>
                <a:spcPct val="130000"/>
              </a:lnSpc>
              <a:spcBef>
                <a:spcPts val="0"/>
              </a:spcBef>
              <a:spcAft>
                <a:spcPts val="0"/>
              </a:spcAft>
              <a:buFont typeface="Arial" panose="020B0604020202090204" pitchFamily="34" charset="0"/>
              <a:buChar char="•"/>
            </a:pPr>
            <a:endPar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endParaRPr>
          </a:p>
        </p:txBody>
      </p:sp>
      <p:sp>
        <p:nvSpPr>
          <p:cNvPr id="2" name="Google Shape;131;p14"/>
          <p:cNvSpPr txBox="1"/>
          <p:nvPr>
            <p:custDataLst>
              <p:tags r:id="rId2"/>
            </p:custDataLst>
          </p:nvPr>
        </p:nvSpPr>
        <p:spPr>
          <a:xfrm>
            <a:off x="10477500" y="5059680"/>
            <a:ext cx="6101715" cy="3358515"/>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90204" pitchFamily="34" charset="0"/>
              <a:buChar char="•"/>
            </a:pPr>
            <a:r>
              <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rPr>
              <a:t>Limit access to DNS</a:t>
            </a:r>
          </a:p>
          <a:p>
            <a:pPr marL="457200" marR="0" lvl="0" indent="-457200" algn="l" rtl="0">
              <a:lnSpc>
                <a:spcPct val="130000"/>
              </a:lnSpc>
              <a:spcBef>
                <a:spcPts val="0"/>
              </a:spcBef>
              <a:spcAft>
                <a:spcPts val="0"/>
              </a:spcAft>
              <a:buFont typeface="Arial" panose="020B0604020202090204" pitchFamily="34" charset="0"/>
              <a:buChar char="•"/>
            </a:pPr>
            <a:endPar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endParaRPr>
          </a:p>
          <a:p>
            <a:pPr marL="457200" marR="0" lvl="0" indent="-457200" algn="l" rtl="0">
              <a:lnSpc>
                <a:spcPct val="130000"/>
              </a:lnSpc>
              <a:spcBef>
                <a:spcPts val="0"/>
              </a:spcBef>
              <a:spcAft>
                <a:spcPts val="0"/>
              </a:spcAft>
              <a:buFont typeface="Arial" panose="020B0604020202090204" pitchFamily="34" charset="0"/>
              <a:buChar char="•"/>
            </a:pPr>
            <a:r>
              <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rPr>
              <a:t>Enable client locking</a:t>
            </a:r>
          </a:p>
          <a:p>
            <a:pPr marL="0" marR="0" lvl="0" indent="0" algn="l" rtl="0">
              <a:lnSpc>
                <a:spcPct val="130000"/>
              </a:lnSpc>
              <a:spcBef>
                <a:spcPts val="0"/>
              </a:spcBef>
              <a:spcAft>
                <a:spcPts val="0"/>
              </a:spcAft>
              <a:buFont typeface="Arial" panose="020B0604020202090204" pitchFamily="34" charset="0"/>
              <a:buNone/>
            </a:pPr>
            <a:endPar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endParaRPr>
          </a:p>
          <a:p>
            <a:pPr marL="457200" marR="0" lvl="0" indent="-457200" algn="l" rtl="0">
              <a:lnSpc>
                <a:spcPct val="130000"/>
              </a:lnSpc>
              <a:spcBef>
                <a:spcPts val="0"/>
              </a:spcBef>
              <a:spcAft>
                <a:spcPts val="0"/>
              </a:spcAft>
              <a:buFont typeface="Arial" panose="020B0604020202090204" pitchFamily="34" charset="0"/>
              <a:buChar char="•"/>
            </a:pPr>
            <a:r>
              <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rPr>
              <a:t>Enable client locking</a:t>
            </a:r>
          </a:p>
          <a:p>
            <a:pPr marL="457200" marR="0" lvl="0" indent="-457200" algn="l" rtl="0">
              <a:lnSpc>
                <a:spcPct val="130000"/>
              </a:lnSpc>
              <a:spcBef>
                <a:spcPts val="0"/>
              </a:spcBef>
              <a:spcAft>
                <a:spcPts val="0"/>
              </a:spcAft>
              <a:buFont typeface="Arial" panose="020B0604020202090204" pitchFamily="34" charset="0"/>
              <a:buChar char="•"/>
            </a:pPr>
            <a:endParaRPr lang="en-US" sz="2800" b="1" i="0" u="none" strike="noStrike" cap="none">
              <a:solidFill>
                <a:srgbClr val="000000"/>
              </a:solidFill>
              <a:latin typeface="Times New Roman" panose="02020603050405020304" pitchFamily="18" charset="0"/>
              <a:ea typeface="微软雅黑" charset="-122"/>
              <a:cs typeface="Times New Roman" panose="02020603050405020304" pitchFamily="18" charset="0"/>
              <a:sym typeface="Teko Medium" panose="02010600030101010101"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8"/>
          <p:cNvPicPr preferRelativeResize="0"/>
          <p:nvPr/>
        </p:nvPicPr>
        <p:blipFill rotWithShape="1">
          <a:blip r:embed="rId4"/>
          <a:srcRect t="7825" b="7824"/>
          <a:stretch>
            <a:fillRect/>
          </a:stretch>
        </p:blipFill>
        <p:spPr>
          <a:xfrm>
            <a:off x="0" y="0"/>
            <a:ext cx="18288000" cy="10287000"/>
          </a:xfrm>
          <a:prstGeom prst="rect">
            <a:avLst/>
          </a:prstGeom>
          <a:noFill/>
          <a:ln>
            <a:noFill/>
          </a:ln>
        </p:spPr>
      </p:pic>
      <p:pic>
        <p:nvPicPr>
          <p:cNvPr id="179" name="Google Shape;179;p18"/>
          <p:cNvPicPr preferRelativeResize="0"/>
          <p:nvPr/>
        </p:nvPicPr>
        <p:blipFill rotWithShape="1">
          <a:blip r:embed="rId5"/>
          <a:srcRect t="37077" r="13085" b="28716"/>
          <a:stretch>
            <a:fillRect/>
          </a:stretch>
        </p:blipFill>
        <p:spPr>
          <a:xfrm>
            <a:off x="2126341" y="734018"/>
            <a:ext cx="14035317" cy="3305126"/>
          </a:xfrm>
          <a:prstGeom prst="rect">
            <a:avLst/>
          </a:prstGeom>
          <a:noFill/>
          <a:ln>
            <a:noFill/>
          </a:ln>
        </p:spPr>
      </p:pic>
      <p:cxnSp>
        <p:nvCxnSpPr>
          <p:cNvPr id="190" name="Google Shape;190;p18"/>
          <p:cNvCxnSpPr/>
          <p:nvPr/>
        </p:nvCxnSpPr>
        <p:spPr>
          <a:xfrm rot="-8341">
            <a:off x="3392556" y="8030703"/>
            <a:ext cx="11777209" cy="0"/>
          </a:xfrm>
          <a:prstGeom prst="straightConnector1">
            <a:avLst/>
          </a:prstGeom>
          <a:noFill/>
          <a:ln w="57150" cap="flat" cmpd="sng">
            <a:solidFill>
              <a:srgbClr val="41B8D5"/>
            </a:solidFill>
            <a:prstDash val="solid"/>
            <a:round/>
            <a:headEnd type="none" w="sm" len="sm"/>
            <a:tailEnd type="none" w="sm" len="sm"/>
          </a:ln>
        </p:spPr>
      </p:cxnSp>
      <p:sp>
        <p:nvSpPr>
          <p:cNvPr id="2" name="Google Shape;131;p14"/>
          <p:cNvSpPr txBox="1"/>
          <p:nvPr>
            <p:custDataLst>
              <p:tags r:id="rId1"/>
            </p:custDataLst>
          </p:nvPr>
        </p:nvSpPr>
        <p:spPr>
          <a:xfrm>
            <a:off x="3800782" y="5143500"/>
            <a:ext cx="10960755" cy="2640723"/>
          </a:xfrm>
          <a:prstGeom prst="rect">
            <a:avLst/>
          </a:prstGeom>
          <a:noFill/>
          <a:ln>
            <a:noFill/>
          </a:ln>
        </p:spPr>
        <p:txBody>
          <a:bodyPr spcFirstLastPara="1" wrap="square" lIns="0" tIns="0" rIns="0" bIns="0" anchor="t" anchorCtr="0">
            <a:spAutoFit/>
          </a:bodyPr>
          <a:lstStyle/>
          <a:p>
            <a:pPr marR="0" lvl="0" indent="457200" rtl="0">
              <a:lnSpc>
                <a:spcPct val="130000"/>
              </a:lnSpc>
              <a:spcBef>
                <a:spcPts val="0"/>
              </a:spcBef>
              <a:spcAft>
                <a:spcPts val="0"/>
              </a:spcAft>
              <a:buSzTx/>
            </a:pPr>
            <a:r>
              <a:rPr lang="en-US" sz="4400" i="0" u="none" strike="noStrike" cap="none"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Never click on suspicious or unfamiliar links: this includes links in emails, text messages or social media.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5"/>
          <a:srcRect t="7825" b="7824"/>
          <a:stretch>
            <a:fillRect/>
          </a:stretch>
        </p:blipFill>
        <p:spPr>
          <a:xfrm>
            <a:off x="0" y="0"/>
            <a:ext cx="18288000" cy="10287000"/>
          </a:xfrm>
          <a:prstGeom prst="rect">
            <a:avLst/>
          </a:prstGeom>
          <a:noFill/>
          <a:ln>
            <a:noFill/>
          </a:ln>
        </p:spPr>
      </p:pic>
      <p:sp>
        <p:nvSpPr>
          <p:cNvPr id="231" name="Google Shape;231;p21"/>
          <p:cNvSpPr txBox="1"/>
          <p:nvPr/>
        </p:nvSpPr>
        <p:spPr>
          <a:xfrm>
            <a:off x="4742685" y="917575"/>
            <a:ext cx="8406260" cy="1329595"/>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0" i="0" u="none" strike="noStrike" cap="none"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2. Use Anti-malware </a:t>
            </a:r>
          </a:p>
        </p:txBody>
      </p:sp>
      <p:cxnSp>
        <p:nvCxnSpPr>
          <p:cNvPr id="232" name="Google Shape;232;p21"/>
          <p:cNvCxnSpPr/>
          <p:nvPr/>
        </p:nvCxnSpPr>
        <p:spPr>
          <a:xfrm rot="-29707">
            <a:off x="984032" y="184113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9707">
            <a:off x="13500400" y="1885950"/>
            <a:ext cx="3758723" cy="0"/>
          </a:xfrm>
          <a:prstGeom prst="straightConnector1">
            <a:avLst/>
          </a:prstGeom>
          <a:noFill/>
          <a:ln w="57150" cap="flat" cmpd="sng">
            <a:solidFill>
              <a:srgbClr val="41B8D5"/>
            </a:solidFill>
            <a:prstDash val="solid"/>
            <a:round/>
            <a:headEnd type="none" w="sm" len="sm"/>
            <a:tailEnd type="none" w="sm" len="sm"/>
          </a:ln>
        </p:spPr>
      </p:cxnSp>
      <p:sp>
        <p:nvSpPr>
          <p:cNvPr id="2" name="Google Shape;131;p14"/>
          <p:cNvSpPr txBox="1"/>
          <p:nvPr>
            <p:custDataLst>
              <p:tags r:id="rId1"/>
            </p:custDataLst>
          </p:nvPr>
        </p:nvSpPr>
        <p:spPr>
          <a:xfrm>
            <a:off x="1085850" y="2262021"/>
            <a:ext cx="7410450" cy="4321183"/>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buSzTx/>
            </a:pPr>
            <a:r>
              <a:rPr lang="en-US" sz="36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DNS hijackers can target users' login information using malware that reveals passwords. Installing antivirus software can help you catch any attacker trying to leverage this type of malware.</a:t>
            </a:r>
          </a:p>
        </p:txBody>
      </p:sp>
      <p:sp>
        <p:nvSpPr>
          <p:cNvPr id="3" name="Google Shape;131;p14"/>
          <p:cNvSpPr txBox="1"/>
          <p:nvPr>
            <p:custDataLst>
              <p:tags r:id="rId2"/>
            </p:custDataLst>
          </p:nvPr>
        </p:nvSpPr>
        <p:spPr>
          <a:xfrm>
            <a:off x="9686925" y="2262021"/>
            <a:ext cx="7410450" cy="6481774"/>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buSzTx/>
            </a:pPr>
            <a:r>
              <a:rPr lang="en-US" sz="36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The best practice is to always scan your computer regularly for the presence of malware and update the software as prompted. The system's security software will help you find and remove any infections caused by DNS hijacking, especially in case of Trojan malware infection during local hijacking.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0"/>
          <p:cNvPicPr preferRelativeResize="0"/>
          <p:nvPr/>
        </p:nvPicPr>
        <p:blipFill rotWithShape="1">
          <a:blip r:embed="rId9"/>
          <a:srcRect t="7825" b="7824"/>
          <a:stretch>
            <a:fillRect/>
          </a:stretch>
        </p:blipFill>
        <p:spPr>
          <a:xfrm>
            <a:off x="0" y="0"/>
            <a:ext cx="18288000" cy="10287000"/>
          </a:xfrm>
          <a:prstGeom prst="rect">
            <a:avLst/>
          </a:prstGeom>
          <a:noFill/>
          <a:ln>
            <a:noFill/>
          </a:ln>
        </p:spPr>
      </p:pic>
      <p:sp>
        <p:nvSpPr>
          <p:cNvPr id="211" name="Google Shape;211;p20"/>
          <p:cNvSpPr txBox="1"/>
          <p:nvPr/>
        </p:nvSpPr>
        <p:spPr>
          <a:xfrm>
            <a:off x="9530334" y="1629807"/>
            <a:ext cx="7728900" cy="2215991"/>
          </a:xfrm>
          <a:prstGeom prst="rect">
            <a:avLst/>
          </a:prstGeom>
          <a:noFill/>
          <a:ln>
            <a:noFill/>
          </a:ln>
          <a:effectLst>
            <a:outerShdw blurRad="842963" dist="38100" dir="10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Use Registry Lock for Your Domain's Account</a:t>
            </a:r>
          </a:p>
        </p:txBody>
      </p:sp>
      <p:pic>
        <p:nvPicPr>
          <p:cNvPr id="213" name="Google Shape;213;p20"/>
          <p:cNvPicPr preferRelativeResize="0"/>
          <p:nvPr/>
        </p:nvPicPr>
        <p:blipFill rotWithShape="1">
          <a:blip r:embed="rId10"/>
          <a:srcRect l="1873" r="1874"/>
          <a:stretch>
            <a:fillRect/>
          </a:stretch>
        </p:blipFill>
        <p:spPr>
          <a:xfrm>
            <a:off x="1089660" y="761365"/>
            <a:ext cx="5471160" cy="3763010"/>
          </a:xfrm>
          <a:prstGeom prst="rect">
            <a:avLst/>
          </a:prstGeom>
          <a:noFill/>
          <a:ln>
            <a:noFill/>
          </a:ln>
        </p:spPr>
      </p:pic>
      <p:grpSp>
        <p:nvGrpSpPr>
          <p:cNvPr id="215" name="Google Shape;215;p20"/>
          <p:cNvGrpSpPr/>
          <p:nvPr/>
        </p:nvGrpSpPr>
        <p:grpSpPr>
          <a:xfrm>
            <a:off x="14866004" y="6140576"/>
            <a:ext cx="10980410" cy="11029628"/>
            <a:chOff x="1813" y="0"/>
            <a:chExt cx="809173" cy="812800"/>
          </a:xfrm>
        </p:grpSpPr>
        <p:sp>
          <p:nvSpPr>
            <p:cNvPr id="216" name="Google Shape;216;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8" name="Google Shape;218;p20"/>
          <p:cNvGrpSpPr/>
          <p:nvPr/>
        </p:nvGrpSpPr>
        <p:grpSpPr>
          <a:xfrm>
            <a:off x="-1173901" y="-1098156"/>
            <a:ext cx="3452997" cy="3468475"/>
            <a:chOff x="1813" y="0"/>
            <a:chExt cx="809173" cy="812800"/>
          </a:xfrm>
        </p:grpSpPr>
        <p:sp>
          <p:nvSpPr>
            <p:cNvPr id="219" name="Google Shape;219;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221" name="Google Shape;221;p20"/>
          <p:cNvCxnSpPr/>
          <p:nvPr/>
        </p:nvCxnSpPr>
        <p:spPr>
          <a:xfrm rot="-29707">
            <a:off x="5771409" y="2755535"/>
            <a:ext cx="3758723" cy="0"/>
          </a:xfrm>
          <a:prstGeom prst="straightConnector1">
            <a:avLst/>
          </a:prstGeom>
          <a:noFill/>
          <a:ln w="57150" cap="flat" cmpd="sng">
            <a:solidFill>
              <a:srgbClr val="41B8D5"/>
            </a:solidFill>
            <a:prstDash val="solid"/>
            <a:round/>
            <a:headEnd type="none" w="sm" len="sm"/>
            <a:tailEnd type="none" w="sm" len="sm"/>
          </a:ln>
        </p:spPr>
      </p:cxnSp>
      <p:cxnSp>
        <p:nvCxnSpPr>
          <p:cNvPr id="222" name="Google Shape;222;p20"/>
          <p:cNvCxnSpPr/>
          <p:nvPr/>
        </p:nvCxnSpPr>
        <p:spPr>
          <a:xfrm rot="-5400000">
            <a:off x="12614006" y="5143947"/>
            <a:ext cx="1675856" cy="0"/>
          </a:xfrm>
          <a:prstGeom prst="straightConnector1">
            <a:avLst/>
          </a:prstGeom>
          <a:noFill/>
          <a:ln w="57150" cap="flat" cmpd="sng">
            <a:solidFill>
              <a:srgbClr val="41B8D5"/>
            </a:solidFill>
            <a:prstDash val="solid"/>
            <a:round/>
            <a:headEnd type="none" w="sm" len="sm"/>
            <a:tailEnd type="none" w="sm" len="sm"/>
          </a:ln>
        </p:spPr>
      </p:cxnSp>
      <p:cxnSp>
        <p:nvCxnSpPr>
          <p:cNvPr id="223" name="Google Shape;223;p20"/>
          <p:cNvCxnSpPr/>
          <p:nvPr/>
        </p:nvCxnSpPr>
        <p:spPr>
          <a:xfrm rot="-5400000">
            <a:off x="11515423" y="-385850"/>
            <a:ext cx="3758723" cy="0"/>
          </a:xfrm>
          <a:prstGeom prst="straightConnector1">
            <a:avLst/>
          </a:prstGeom>
          <a:noFill/>
          <a:ln w="57150" cap="flat" cmpd="sng">
            <a:solidFill>
              <a:srgbClr val="41B8D5"/>
            </a:solidFill>
            <a:prstDash val="solid"/>
            <a:round/>
            <a:headEnd type="none" w="sm" len="sm"/>
            <a:tailEnd type="none" w="sm" len="sm"/>
          </a:ln>
        </p:spPr>
      </p:cxnSp>
      <p:cxnSp>
        <p:nvCxnSpPr>
          <p:cNvPr id="224" name="Google Shape;224;p20"/>
          <p:cNvCxnSpPr/>
          <p:nvPr/>
        </p:nvCxnSpPr>
        <p:spPr>
          <a:xfrm rot="-29707">
            <a:off x="17650376" y="2710720"/>
            <a:ext cx="3758723" cy="0"/>
          </a:xfrm>
          <a:prstGeom prst="straightConnector1">
            <a:avLst/>
          </a:prstGeom>
          <a:noFill/>
          <a:ln w="57150" cap="flat" cmpd="sng">
            <a:solidFill>
              <a:srgbClr val="41B8D5"/>
            </a:solidFill>
            <a:prstDash val="solid"/>
            <a:round/>
            <a:headEnd type="none" w="sm" len="sm"/>
            <a:tailEnd type="none" w="sm" len="sm"/>
          </a:ln>
        </p:spPr>
      </p:cxnSp>
      <p:sp>
        <p:nvSpPr>
          <p:cNvPr id="7" name="Google Shape;131;p14"/>
          <p:cNvSpPr txBox="1"/>
          <p:nvPr>
            <p:custDataLst>
              <p:tags r:id="rId1"/>
            </p:custDataLst>
          </p:nvPr>
        </p:nvSpPr>
        <p:spPr>
          <a:xfrm>
            <a:off x="2582104" y="5691282"/>
            <a:ext cx="6993902" cy="4136517"/>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buSzTx/>
            </a:pPr>
            <a:r>
              <a:rPr lang="en-US" sz="28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When you enable Registry Lock, the domain is locked at registry-level. This means that no changes can be made by unauthorized people to:</a:t>
            </a:r>
          </a:p>
          <a:p>
            <a:pPr marR="0" lvl="0" algn="l" rtl="0">
              <a:lnSpc>
                <a:spcPct val="120000"/>
              </a:lnSpc>
              <a:spcBef>
                <a:spcPts val="0"/>
              </a:spcBef>
              <a:spcAft>
                <a:spcPts val="0"/>
              </a:spcAft>
              <a:buSzTx/>
            </a:pPr>
            <a:r>
              <a:rPr lang="en-US" sz="28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Name servers</a:t>
            </a:r>
          </a:p>
          <a:p>
            <a:pPr marR="0" lvl="0" algn="l" rtl="0">
              <a:lnSpc>
                <a:spcPct val="120000"/>
              </a:lnSpc>
              <a:spcBef>
                <a:spcPts val="0"/>
              </a:spcBef>
              <a:spcAft>
                <a:spcPts val="0"/>
              </a:spcAft>
              <a:buSzTx/>
            </a:pPr>
            <a:r>
              <a:rPr lang="en-US" sz="28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Registrant's name, address, or contact details</a:t>
            </a:r>
          </a:p>
          <a:p>
            <a:pPr marR="0" lvl="0" algn="l" rtl="0">
              <a:lnSpc>
                <a:spcPct val="120000"/>
              </a:lnSpc>
              <a:spcBef>
                <a:spcPts val="0"/>
              </a:spcBef>
              <a:spcAft>
                <a:spcPts val="0"/>
              </a:spcAft>
              <a:buSzTx/>
            </a:pPr>
            <a:r>
              <a:rPr lang="en-US" sz="28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Changes of registrar</a:t>
            </a:r>
          </a:p>
          <a:p>
            <a:pPr marR="0" lvl="0" algn="l" rtl="0">
              <a:lnSpc>
                <a:spcPct val="120000"/>
              </a:lnSpc>
              <a:spcBef>
                <a:spcPts val="0"/>
              </a:spcBef>
              <a:spcAft>
                <a:spcPts val="0"/>
              </a:spcAft>
              <a:buSzTx/>
            </a:pPr>
            <a:r>
              <a:rPr lang="en-US" sz="28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For some top-level domains </a:t>
            </a:r>
          </a:p>
        </p:txBody>
      </p:sp>
      <p:cxnSp>
        <p:nvCxnSpPr>
          <p:cNvPr id="248" name="Google Shape;248;p22"/>
          <p:cNvCxnSpPr/>
          <p:nvPr>
            <p:custDataLst>
              <p:tags r:id="rId2"/>
            </p:custDataLst>
          </p:nvPr>
        </p:nvCxnSpPr>
        <p:spPr>
          <a:xfrm>
            <a:off x="1218003" y="7083359"/>
            <a:ext cx="1061085" cy="0"/>
          </a:xfrm>
          <a:prstGeom prst="straightConnector1">
            <a:avLst/>
          </a:prstGeom>
          <a:noFill/>
          <a:ln w="57150" cap="flat" cmpd="sng">
            <a:solidFill>
              <a:srgbClr val="41B8D5"/>
            </a:solidFill>
            <a:prstDash val="solid"/>
            <a:round/>
            <a:headEnd type="none" w="sm" len="sm"/>
            <a:tailEnd type="none" w="sm" len="sm"/>
          </a:ln>
        </p:spPr>
      </p:cxnSp>
      <p:cxnSp>
        <p:nvCxnSpPr>
          <p:cNvPr id="2" name="Google Shape;248;p22"/>
          <p:cNvCxnSpPr/>
          <p:nvPr>
            <p:custDataLst>
              <p:tags r:id="rId3"/>
            </p:custDataLst>
          </p:nvPr>
        </p:nvCxnSpPr>
        <p:spPr>
          <a:xfrm>
            <a:off x="1218003" y="7742489"/>
            <a:ext cx="1061085" cy="0"/>
          </a:xfrm>
          <a:prstGeom prst="straightConnector1">
            <a:avLst/>
          </a:prstGeom>
          <a:noFill/>
          <a:ln w="57150" cap="flat" cmpd="sng">
            <a:solidFill>
              <a:srgbClr val="41B8D5"/>
            </a:solidFill>
            <a:prstDash val="solid"/>
            <a:round/>
            <a:headEnd type="none" w="sm" len="sm"/>
            <a:tailEnd type="none" w="sm" len="sm"/>
          </a:ln>
        </p:spPr>
      </p:cxnSp>
      <p:cxnSp>
        <p:nvCxnSpPr>
          <p:cNvPr id="3" name="Google Shape;248;p22"/>
          <p:cNvCxnSpPr/>
          <p:nvPr>
            <p:custDataLst>
              <p:tags r:id="rId4"/>
            </p:custDataLst>
          </p:nvPr>
        </p:nvCxnSpPr>
        <p:spPr>
          <a:xfrm>
            <a:off x="1218003" y="8401619"/>
            <a:ext cx="1061085" cy="0"/>
          </a:xfrm>
          <a:prstGeom prst="straightConnector1">
            <a:avLst/>
          </a:prstGeom>
          <a:noFill/>
          <a:ln w="57150" cap="flat" cmpd="sng">
            <a:solidFill>
              <a:srgbClr val="41B8D5"/>
            </a:solidFill>
            <a:prstDash val="solid"/>
            <a:round/>
            <a:headEnd type="none" w="sm" len="sm"/>
            <a:tailEnd type="none" w="sm" len="sm"/>
          </a:ln>
        </p:spPr>
      </p:cxnSp>
      <p:cxnSp>
        <p:nvCxnSpPr>
          <p:cNvPr id="4" name="Google Shape;248;p22"/>
          <p:cNvCxnSpPr/>
          <p:nvPr>
            <p:custDataLst>
              <p:tags r:id="rId5"/>
            </p:custDataLst>
          </p:nvPr>
        </p:nvCxnSpPr>
        <p:spPr>
          <a:xfrm>
            <a:off x="1218003" y="9060749"/>
            <a:ext cx="1061085" cy="0"/>
          </a:xfrm>
          <a:prstGeom prst="straightConnector1">
            <a:avLst/>
          </a:prstGeom>
          <a:noFill/>
          <a:ln w="57150" cap="flat" cmpd="sng">
            <a:solidFill>
              <a:srgbClr val="41B8D5"/>
            </a:solidFill>
            <a:prstDash val="solid"/>
            <a:round/>
            <a:headEnd type="none" w="sm" len="sm"/>
            <a:tailEnd type="none" w="sm" len="sm"/>
          </a:ln>
        </p:spPr>
      </p:cxnSp>
      <p:sp>
        <p:nvSpPr>
          <p:cNvPr id="5" name="右箭头 4"/>
          <p:cNvSpPr/>
          <p:nvPr/>
        </p:nvSpPr>
        <p:spPr>
          <a:xfrm>
            <a:off x="9751695" y="6800215"/>
            <a:ext cx="1293495" cy="11106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Google Shape;131;p14"/>
          <p:cNvSpPr txBox="1"/>
          <p:nvPr>
            <p:custDataLst>
              <p:tags r:id="rId6"/>
            </p:custDataLst>
          </p:nvPr>
        </p:nvSpPr>
        <p:spPr>
          <a:xfrm>
            <a:off x="11204575" y="6137910"/>
            <a:ext cx="4495165" cy="3323987"/>
          </a:xfrm>
          <a:prstGeom prst="rect">
            <a:avLst/>
          </a:prstGeom>
          <a:noFill/>
          <a:ln>
            <a:noFill/>
          </a:ln>
        </p:spPr>
        <p:txBody>
          <a:bodyPr spcFirstLastPara="1" wrap="square" lIns="0" tIns="0" rIns="0" bIns="0" anchor="t" anchorCtr="0">
            <a:spAutoFit/>
          </a:bodyPr>
          <a:lstStyle/>
          <a:p>
            <a:pPr marR="0" lvl="0" algn="l" rtl="0">
              <a:lnSpc>
                <a:spcPct val="120000"/>
              </a:lnSpc>
              <a:spcBef>
                <a:spcPts val="0"/>
              </a:spcBef>
              <a:spcAft>
                <a:spcPts val="0"/>
              </a:spcAft>
              <a:buSzTx/>
            </a:pPr>
            <a:r>
              <a:rPr lang="en-US" sz="3600" i="0" u="none" strike="noStrike" cap="none" dirty="0">
                <a:ln w="6600">
                  <a:solidFill>
                    <a:schemeClr val="accent2"/>
                  </a:solidFill>
                  <a:prstDash val="solid"/>
                </a:ln>
                <a:solidFill>
                  <a:srgbClr val="FFFFFF"/>
                </a:solidFill>
                <a:effectLst>
                  <a:outerShdw dist="38100" dir="2700000" algn="tl" rotWithShape="0">
                    <a:schemeClr val="accent2"/>
                  </a:outerShdw>
                </a:effectLst>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This can stop hackers from redirecting people to malicious sites after they type in a domain name.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4"/>
          <p:cNvPicPr preferRelativeResize="0"/>
          <p:nvPr/>
        </p:nvPicPr>
        <p:blipFill rotWithShape="1">
          <a:blip r:embed="rId5"/>
          <a:srcRect t="7825" b="7824"/>
          <a:stretch>
            <a:fillRect/>
          </a:stretch>
        </p:blipFill>
        <p:spPr>
          <a:xfrm>
            <a:off x="0" y="0"/>
            <a:ext cx="18288000" cy="10287000"/>
          </a:xfrm>
          <a:prstGeom prst="rect">
            <a:avLst/>
          </a:prstGeom>
          <a:noFill/>
          <a:ln>
            <a:noFill/>
          </a:ln>
        </p:spPr>
      </p:pic>
      <p:sp>
        <p:nvSpPr>
          <p:cNvPr id="292" name="Google Shape;292;p24"/>
          <p:cNvSpPr txBox="1"/>
          <p:nvPr/>
        </p:nvSpPr>
        <p:spPr>
          <a:xfrm>
            <a:off x="9975478" y="942573"/>
            <a:ext cx="6559509" cy="1354217"/>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8800" b="0" i="0" u="none" strike="noStrike" cap="none"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Using a VPN</a:t>
            </a:r>
          </a:p>
        </p:txBody>
      </p:sp>
      <p:grpSp>
        <p:nvGrpSpPr>
          <p:cNvPr id="309" name="Google Shape;309;p24"/>
          <p:cNvGrpSpPr/>
          <p:nvPr/>
        </p:nvGrpSpPr>
        <p:grpSpPr>
          <a:xfrm>
            <a:off x="14856947" y="7332745"/>
            <a:ext cx="6862097" cy="6892855"/>
            <a:chOff x="1813" y="0"/>
            <a:chExt cx="809173" cy="812800"/>
          </a:xfrm>
        </p:grpSpPr>
        <p:sp>
          <p:nvSpPr>
            <p:cNvPr id="310" name="Google Shape;31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 name="Google Shape;131;p14"/>
          <p:cNvSpPr txBox="1"/>
          <p:nvPr>
            <p:custDataLst>
              <p:tags r:id="rId1"/>
            </p:custDataLst>
          </p:nvPr>
        </p:nvSpPr>
        <p:spPr>
          <a:xfrm>
            <a:off x="2016971" y="1182415"/>
            <a:ext cx="7410450" cy="7922169"/>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buSzTx/>
            </a:pPr>
            <a:r>
              <a:rPr lang="en-US" sz="36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A VPN provides an </a:t>
            </a:r>
            <a:r>
              <a:rPr lang="en-US" sz="3600" i="0" u="none" strike="noStrike" cap="none"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encrypted digital tunnel</a:t>
            </a:r>
            <a:r>
              <a:rPr lang="en-US" sz="36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 for all your website queries and traffic. Most well-known VPN use dedicated DNS servers that specialize in protecting your local computer and their DNS servers with </a:t>
            </a:r>
            <a:r>
              <a:rPr lang="en-US" sz="3600" i="0" u="none" strike="noStrike" cap="none"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end-to-end encryption requests</a:t>
            </a:r>
            <a:r>
              <a:rPr lang="en-US" sz="36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 As a result, requests received by the server </a:t>
            </a:r>
            <a:r>
              <a:rPr lang="en-US" sz="3600" i="0" u="none" strike="noStrike" cap="none"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cannot be interrupted</a:t>
            </a:r>
            <a:r>
              <a:rPr lang="en-US" sz="36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 radically reducing the possibility of man-in-the-middle DNS hijacking.</a:t>
            </a:r>
          </a:p>
        </p:txBody>
      </p:sp>
      <p:sp>
        <p:nvSpPr>
          <p:cNvPr id="168" name="Google Shape;168;p17"/>
          <p:cNvSpPr/>
          <p:nvPr>
            <p:custDataLst>
              <p:tags r:id="rId2"/>
            </p:custDataLst>
          </p:nvPr>
        </p:nvSpPr>
        <p:spPr>
          <a:xfrm>
            <a:off x="10354521" y="2750835"/>
            <a:ext cx="5916508" cy="591648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stretch>
              <a:fillRect l="-34861" t="-3334" r="-8742" b="-436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1"/>
          <p:cNvPicPr preferRelativeResize="0"/>
          <p:nvPr/>
        </p:nvPicPr>
        <p:blipFill rotWithShape="1">
          <a:blip r:embed="rId4"/>
          <a:srcRect t="21875" b="21874"/>
          <a:stretch>
            <a:fillRect/>
          </a:stretch>
        </p:blipFill>
        <p:spPr>
          <a:xfrm>
            <a:off x="0" y="0"/>
            <a:ext cx="18288000" cy="10287000"/>
          </a:xfrm>
          <a:prstGeom prst="rect">
            <a:avLst/>
          </a:prstGeom>
          <a:noFill/>
          <a:ln>
            <a:noFill/>
          </a:ln>
        </p:spPr>
      </p:pic>
      <p:grpSp>
        <p:nvGrpSpPr>
          <p:cNvPr id="481" name="Google Shape;481;p31"/>
          <p:cNvGrpSpPr/>
          <p:nvPr/>
        </p:nvGrpSpPr>
        <p:grpSpPr>
          <a:xfrm>
            <a:off x="527634" y="2274788"/>
            <a:ext cx="17415540" cy="6436850"/>
            <a:chOff x="0" y="-38100"/>
            <a:chExt cx="4586809" cy="1695302"/>
          </a:xfrm>
        </p:grpSpPr>
        <p:sp>
          <p:nvSpPr>
            <p:cNvPr id="482" name="Google Shape;482;p31"/>
            <p:cNvSpPr/>
            <p:nvPr/>
          </p:nvSpPr>
          <p:spPr>
            <a:xfrm>
              <a:off x="0" y="0"/>
              <a:ext cx="4586809" cy="1657202"/>
            </a:xfrm>
            <a:custGeom>
              <a:avLst/>
              <a:gdLst/>
              <a:ahLst/>
              <a:cxnLst/>
              <a:rect l="l" t="t" r="r" b="b"/>
              <a:pathLst>
                <a:path w="4586809" h="1657202" extrusionOk="0">
                  <a:moveTo>
                    <a:pt x="0" y="0"/>
                  </a:moveTo>
                  <a:lnTo>
                    <a:pt x="4586809" y="0"/>
                  </a:lnTo>
                  <a:lnTo>
                    <a:pt x="4586809" y="1657202"/>
                  </a:lnTo>
                  <a:lnTo>
                    <a:pt x="0" y="1657202"/>
                  </a:lnTo>
                  <a:close/>
                </a:path>
              </a:pathLst>
            </a:custGeom>
            <a:solidFill>
              <a:srgbClr val="41B8D5"/>
            </a:solidFill>
            <a:ln>
              <a:noFill/>
            </a:ln>
          </p:spPr>
          <p:txBody>
            <a:bodyPr/>
            <a:lstStyle/>
            <a:p>
              <a:endParaRPr lang="zh-CN" altLang="en-US"/>
            </a:p>
          </p:txBody>
        </p:sp>
        <p:sp>
          <p:nvSpPr>
            <p:cNvPr id="483" name="Google Shape;483;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4" name="Google Shape;484;p31"/>
          <p:cNvGrpSpPr/>
          <p:nvPr/>
        </p:nvGrpSpPr>
        <p:grpSpPr>
          <a:xfrm>
            <a:off x="527634" y="2122388"/>
            <a:ext cx="17221148" cy="6436850"/>
            <a:chOff x="0" y="-38100"/>
            <a:chExt cx="4535611" cy="1695302"/>
          </a:xfrm>
        </p:grpSpPr>
        <p:sp>
          <p:nvSpPr>
            <p:cNvPr id="485" name="Google Shape;485;p31"/>
            <p:cNvSpPr/>
            <p:nvPr/>
          </p:nvSpPr>
          <p:spPr>
            <a:xfrm>
              <a:off x="0" y="0"/>
              <a:ext cx="4535611" cy="1657202"/>
            </a:xfrm>
            <a:custGeom>
              <a:avLst/>
              <a:gdLst/>
              <a:ahLst/>
              <a:cxnLst/>
              <a:rect l="l" t="t" r="r" b="b"/>
              <a:pathLst>
                <a:path w="4535611" h="1657202" extrusionOk="0">
                  <a:moveTo>
                    <a:pt x="0" y="0"/>
                  </a:moveTo>
                  <a:lnTo>
                    <a:pt x="4535611" y="0"/>
                  </a:lnTo>
                  <a:lnTo>
                    <a:pt x="4535611" y="1657202"/>
                  </a:lnTo>
                  <a:lnTo>
                    <a:pt x="0" y="1657202"/>
                  </a:lnTo>
                  <a:close/>
                </a:path>
              </a:pathLst>
            </a:custGeom>
            <a:solidFill>
              <a:srgbClr val="000000"/>
            </a:solidFill>
            <a:ln>
              <a:noFill/>
            </a:ln>
          </p:spPr>
          <p:txBody>
            <a:bodyPr/>
            <a:lstStyle/>
            <a:p>
              <a:endParaRPr lang="zh-CN" altLang="en-US"/>
            </a:p>
          </p:txBody>
        </p:sp>
        <p:sp>
          <p:nvSpPr>
            <p:cNvPr id="486" name="Google Shape;486;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87" name="Google Shape;487;p31"/>
          <p:cNvSpPr txBox="1"/>
          <p:nvPr/>
        </p:nvSpPr>
        <p:spPr>
          <a:xfrm>
            <a:off x="992177" y="3197151"/>
            <a:ext cx="7592716" cy="4431983"/>
          </a:xfrm>
          <a:prstGeom prst="rect">
            <a:avLst/>
          </a:prstGeom>
          <a:noFill/>
          <a:ln>
            <a:noFill/>
          </a:ln>
          <a:effectLst>
            <a:outerShdw blurRad="828675" dist="19050" dir="66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0" i="0" u="none" strike="noStrike" cap="none"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Change Router’s </a:t>
            </a:r>
            <a:r>
              <a:rPr lang="en-US" sz="9600"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P</a:t>
            </a:r>
            <a:r>
              <a:rPr lang="en-US" sz="9600" b="0" i="0" u="none" strike="noStrike" cap="none"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assword</a:t>
            </a:r>
          </a:p>
        </p:txBody>
      </p:sp>
      <p:sp>
        <p:nvSpPr>
          <p:cNvPr id="2" name="Google Shape;131;p14"/>
          <p:cNvSpPr txBox="1"/>
          <p:nvPr>
            <p:custDataLst>
              <p:tags r:id="rId1"/>
            </p:custDataLst>
          </p:nvPr>
        </p:nvSpPr>
        <p:spPr>
          <a:xfrm>
            <a:off x="9577070" y="2926080"/>
            <a:ext cx="7410450" cy="5041380"/>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buSzTx/>
            </a:pPr>
            <a:r>
              <a:rPr lang="en-US" sz="36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When creating a new password, we always recommend a "strong" password (about 10-12 characters long, with a mix of special characters, numbers, upper and lower case letters). Also, update your router password regularly</a:t>
            </a:r>
          </a:p>
        </p:txBody>
      </p:sp>
      <p:sp>
        <p:nvSpPr>
          <p:cNvPr id="3" name="矩形 2"/>
          <p:cNvSpPr/>
          <p:nvPr/>
        </p:nvSpPr>
        <p:spPr>
          <a:xfrm>
            <a:off x="1287780" y="1191260"/>
            <a:ext cx="7719060" cy="706755"/>
          </a:xfrm>
          <a:prstGeom prst="rect">
            <a:avLst/>
          </a:prstGeom>
        </p:spPr>
        <p:style>
          <a:lnRef idx="2">
            <a:schemeClr val="accent1"/>
          </a:lnRef>
          <a:fillRef idx="1">
            <a:schemeClr val="lt1"/>
          </a:fillRef>
          <a:effectRef idx="0">
            <a:schemeClr val="accent1"/>
          </a:effectRef>
          <a:fontRef idx="minor">
            <a:schemeClr val="dk1"/>
          </a:fontRef>
        </p:style>
        <p:txBody>
          <a:bodyPr wrap="none" rtlCol="0" anchor="t">
            <a:spAutoFit/>
          </a:bodyPr>
          <a:lstStyle/>
          <a:p>
            <a:pPr algn="ctr"/>
            <a:r>
              <a:rPr lang="en-US" altLang="zh-CN" sz="4000" b="1">
                <a:ln w="22225">
                  <a:solidFill>
                    <a:schemeClr val="accent2"/>
                  </a:solidFill>
                  <a:prstDash val="solid"/>
                </a:ln>
                <a:solidFill>
                  <a:schemeClr val="accent2">
                    <a:lumMod val="40000"/>
                    <a:lumOff val="60000"/>
                  </a:schemeClr>
                </a:solidFill>
                <a:effectLst/>
              </a:rPr>
              <a:t>vulnerability in router hijacking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8"/>
          <p:cNvPicPr preferRelativeResize="0"/>
          <p:nvPr/>
        </p:nvPicPr>
        <p:blipFill rotWithShape="1">
          <a:blip r:embed="rId3"/>
          <a:srcRect t="7825" b="7824"/>
          <a:stretch>
            <a:fillRect/>
          </a:stretch>
        </p:blipFill>
        <p:spPr>
          <a:xfrm>
            <a:off x="0" y="0"/>
            <a:ext cx="18288000" cy="10287000"/>
          </a:xfrm>
          <a:prstGeom prst="rect">
            <a:avLst/>
          </a:prstGeom>
          <a:noFill/>
          <a:ln>
            <a:noFill/>
          </a:ln>
        </p:spPr>
      </p:pic>
      <p:cxnSp>
        <p:nvCxnSpPr>
          <p:cNvPr id="385" name="Google Shape;385;p28"/>
          <p:cNvCxnSpPr/>
          <p:nvPr/>
        </p:nvCxnSpPr>
        <p:spPr>
          <a:xfrm rot="-5400000">
            <a:off x="7236063" y="10190598"/>
            <a:ext cx="3758723" cy="0"/>
          </a:xfrm>
          <a:prstGeom prst="straightConnector1">
            <a:avLst/>
          </a:prstGeom>
          <a:noFill/>
          <a:ln w="57150" cap="flat" cmpd="sng">
            <a:solidFill>
              <a:srgbClr val="41B8D5"/>
            </a:solidFill>
            <a:prstDash val="solid"/>
            <a:round/>
            <a:headEnd type="none" w="sm" len="sm"/>
            <a:tailEnd type="none" w="sm" len="sm"/>
          </a:ln>
        </p:spPr>
      </p:cxnSp>
      <p:grpSp>
        <p:nvGrpSpPr>
          <p:cNvPr id="386" name="Google Shape;386;p28"/>
          <p:cNvGrpSpPr/>
          <p:nvPr/>
        </p:nvGrpSpPr>
        <p:grpSpPr>
          <a:xfrm>
            <a:off x="3062618" y="1802528"/>
            <a:ext cx="12162764" cy="6537284"/>
            <a:chOff x="0" y="-38100"/>
            <a:chExt cx="3203362" cy="1721754"/>
          </a:xfrm>
        </p:grpSpPr>
        <p:sp>
          <p:nvSpPr>
            <p:cNvPr id="387" name="Google Shape;387;p28"/>
            <p:cNvSpPr/>
            <p:nvPr/>
          </p:nvSpPr>
          <p:spPr>
            <a:xfrm>
              <a:off x="0" y="0"/>
              <a:ext cx="3203362" cy="1683654"/>
            </a:xfrm>
            <a:custGeom>
              <a:avLst/>
              <a:gdLst/>
              <a:ahLst/>
              <a:cxnLst/>
              <a:rect l="l" t="t" r="r" b="b"/>
              <a:pathLst>
                <a:path w="3203362" h="1683654" extrusionOk="0">
                  <a:moveTo>
                    <a:pt x="0" y="0"/>
                  </a:moveTo>
                  <a:lnTo>
                    <a:pt x="3203362" y="0"/>
                  </a:lnTo>
                  <a:lnTo>
                    <a:pt x="3203362" y="1683654"/>
                  </a:lnTo>
                  <a:lnTo>
                    <a:pt x="0" y="1683654"/>
                  </a:lnTo>
                  <a:close/>
                </a:path>
              </a:pathLst>
            </a:custGeom>
            <a:solidFill>
              <a:srgbClr val="132E57">
                <a:alpha val="80000"/>
              </a:srgbClr>
            </a:solidFill>
            <a:ln>
              <a:noFill/>
            </a:ln>
          </p:spPr>
          <p:txBody>
            <a:bodyPr/>
            <a:lstStyle/>
            <a:p>
              <a:endParaRPr lang="zh-CN" altLang="en-US"/>
            </a:p>
          </p:txBody>
        </p:sp>
        <p:sp>
          <p:nvSpPr>
            <p:cNvPr id="388" name="Google Shape;388;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89" name="Google Shape;389;p28"/>
          <p:cNvSpPr txBox="1"/>
          <p:nvPr/>
        </p:nvSpPr>
        <p:spPr>
          <a:xfrm>
            <a:off x="4050058" y="4352753"/>
            <a:ext cx="10138500" cy="13849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000" b="0" i="0" u="none" strike="noStrike" cap="none" dirty="0">
                <a:solidFill>
                  <a:srgbClr val="60B3DD"/>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For website owner</a:t>
            </a:r>
          </a:p>
        </p:txBody>
      </p:sp>
      <p:grpSp>
        <p:nvGrpSpPr>
          <p:cNvPr id="390" name="Google Shape;390;p28"/>
          <p:cNvGrpSpPr/>
          <p:nvPr/>
        </p:nvGrpSpPr>
        <p:grpSpPr>
          <a:xfrm>
            <a:off x="8244455" y="2738423"/>
            <a:ext cx="395370" cy="397142"/>
            <a:chOff x="1813" y="0"/>
            <a:chExt cx="809173" cy="812800"/>
          </a:xfrm>
        </p:grpSpPr>
        <p:sp>
          <p:nvSpPr>
            <p:cNvPr id="391" name="Google Shape;39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3" name="Google Shape;393;p28"/>
          <p:cNvGrpSpPr/>
          <p:nvPr/>
        </p:nvGrpSpPr>
        <p:grpSpPr>
          <a:xfrm>
            <a:off x="8946315" y="2738423"/>
            <a:ext cx="395370" cy="397142"/>
            <a:chOff x="1813" y="0"/>
            <a:chExt cx="809173" cy="812800"/>
          </a:xfrm>
        </p:grpSpPr>
        <p:sp>
          <p:nvSpPr>
            <p:cNvPr id="394" name="Google Shape;39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6" name="Google Shape;396;p28"/>
          <p:cNvGrpSpPr/>
          <p:nvPr/>
        </p:nvGrpSpPr>
        <p:grpSpPr>
          <a:xfrm>
            <a:off x="9648175" y="2738423"/>
            <a:ext cx="395370" cy="397142"/>
            <a:chOff x="1813" y="0"/>
            <a:chExt cx="809173" cy="812800"/>
          </a:xfrm>
        </p:grpSpPr>
        <p:sp>
          <p:nvSpPr>
            <p:cNvPr id="397" name="Google Shape;397;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399" name="Google Shape;399;p28"/>
          <p:cNvCxnSpPr/>
          <p:nvPr/>
        </p:nvCxnSpPr>
        <p:spPr>
          <a:xfrm>
            <a:off x="-752228" y="4975931"/>
            <a:ext cx="4742565" cy="0"/>
          </a:xfrm>
          <a:prstGeom prst="straightConnector1">
            <a:avLst/>
          </a:prstGeom>
          <a:noFill/>
          <a:ln w="57150" cap="flat" cmpd="sng">
            <a:solidFill>
              <a:srgbClr val="41B8D5"/>
            </a:solidFill>
            <a:prstDash val="solid"/>
            <a:round/>
            <a:headEnd type="none" w="sm" len="sm"/>
            <a:tailEnd type="none" w="sm" len="sm"/>
          </a:ln>
        </p:spPr>
      </p:cxnSp>
      <p:cxnSp>
        <p:nvCxnSpPr>
          <p:cNvPr id="400" name="Google Shape;400;p28"/>
          <p:cNvCxnSpPr/>
          <p:nvPr/>
        </p:nvCxnSpPr>
        <p:spPr>
          <a:xfrm rot="-5400000">
            <a:off x="7236063" y="39252"/>
            <a:ext cx="3758723" cy="0"/>
          </a:xfrm>
          <a:prstGeom prst="straightConnector1">
            <a:avLst/>
          </a:prstGeom>
          <a:noFill/>
          <a:ln w="57150" cap="flat" cmpd="sng">
            <a:solidFill>
              <a:srgbClr val="41B8D5"/>
            </a:solidFill>
            <a:prstDash val="solid"/>
            <a:round/>
            <a:headEnd type="none" w="sm" len="sm"/>
            <a:tailEnd type="none" w="sm" len="sm"/>
          </a:ln>
        </p:spPr>
      </p:cxnSp>
      <p:cxnSp>
        <p:nvCxnSpPr>
          <p:cNvPr id="401" name="Google Shape;401;p28"/>
          <p:cNvCxnSpPr/>
          <p:nvPr/>
        </p:nvCxnSpPr>
        <p:spPr>
          <a:xfrm rot="20080">
            <a:off x="14213529" y="4933070"/>
            <a:ext cx="4891737"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9"/>
          <p:cNvPicPr preferRelativeResize="0"/>
          <p:nvPr/>
        </p:nvPicPr>
        <p:blipFill rotWithShape="1">
          <a:blip r:embed="rId9"/>
          <a:srcRect t="7825" b="7824"/>
          <a:stretch>
            <a:fillRect/>
          </a:stretch>
        </p:blipFill>
        <p:spPr>
          <a:xfrm>
            <a:off x="0" y="0"/>
            <a:ext cx="18288000" cy="10287000"/>
          </a:xfrm>
          <a:prstGeom prst="rect">
            <a:avLst/>
          </a:prstGeom>
          <a:noFill/>
          <a:ln>
            <a:noFill/>
          </a:ln>
        </p:spPr>
      </p:pic>
      <p:cxnSp>
        <p:nvCxnSpPr>
          <p:cNvPr id="417" name="Google Shape;417;p29"/>
          <p:cNvCxnSpPr/>
          <p:nvPr/>
        </p:nvCxnSpPr>
        <p:spPr>
          <a:xfrm rot="-17009">
            <a:off x="-174" y="643097"/>
            <a:ext cx="18288144" cy="0"/>
          </a:xfrm>
          <a:prstGeom prst="straightConnector1">
            <a:avLst/>
          </a:prstGeom>
          <a:noFill/>
          <a:ln w="57150" cap="flat" cmpd="sng">
            <a:solidFill>
              <a:srgbClr val="41B8D5"/>
            </a:solidFill>
            <a:prstDash val="solid"/>
            <a:round/>
            <a:headEnd type="none" w="sm" len="sm"/>
            <a:tailEnd type="none" w="sm" len="sm"/>
          </a:ln>
        </p:spPr>
      </p:cxnSp>
      <p:cxnSp>
        <p:nvCxnSpPr>
          <p:cNvPr id="418" name="Google Shape;418;p29"/>
          <p:cNvCxnSpPr/>
          <p:nvPr/>
        </p:nvCxnSpPr>
        <p:spPr>
          <a:xfrm rot="-17009">
            <a:off x="79611" y="8129383"/>
            <a:ext cx="18288144" cy="0"/>
          </a:xfrm>
          <a:prstGeom prst="straightConnector1">
            <a:avLst/>
          </a:prstGeom>
          <a:noFill/>
          <a:ln w="57150" cap="flat" cmpd="sng">
            <a:solidFill>
              <a:srgbClr val="41B8D5"/>
            </a:solidFill>
            <a:prstDash val="solid"/>
            <a:round/>
            <a:headEnd type="none" w="sm" len="sm"/>
            <a:tailEnd type="none" w="sm" len="sm"/>
          </a:ln>
        </p:spPr>
      </p:cxnSp>
      <p:cxnSp>
        <p:nvCxnSpPr>
          <p:cNvPr id="419" name="Google Shape;419;p29"/>
          <p:cNvCxnSpPr/>
          <p:nvPr/>
        </p:nvCxnSpPr>
        <p:spPr>
          <a:xfrm flipH="1" flipV="1">
            <a:off x="6312871" y="638175"/>
            <a:ext cx="38735" cy="9620250"/>
          </a:xfrm>
          <a:prstGeom prst="straightConnector1">
            <a:avLst/>
          </a:prstGeom>
          <a:noFill/>
          <a:ln w="57150" cap="flat" cmpd="sng">
            <a:solidFill>
              <a:srgbClr val="41B8D5"/>
            </a:solidFill>
            <a:prstDash val="solid"/>
            <a:round/>
            <a:headEnd type="none" w="sm" len="sm"/>
            <a:tailEnd type="none" w="sm" len="sm"/>
          </a:ln>
        </p:spPr>
      </p:cxnSp>
      <p:cxnSp>
        <p:nvCxnSpPr>
          <p:cNvPr id="420" name="Google Shape;420;p29"/>
          <p:cNvCxnSpPr/>
          <p:nvPr/>
        </p:nvCxnSpPr>
        <p:spPr>
          <a:xfrm flipH="1" flipV="1">
            <a:off x="12094537" y="623041"/>
            <a:ext cx="92710" cy="9635490"/>
          </a:xfrm>
          <a:prstGeom prst="straightConnector1">
            <a:avLst/>
          </a:prstGeom>
          <a:noFill/>
          <a:ln w="57150" cap="flat" cmpd="sng">
            <a:solidFill>
              <a:srgbClr val="41B8D5"/>
            </a:solidFill>
            <a:prstDash val="solid"/>
            <a:round/>
            <a:headEnd type="none" w="sm" len="sm"/>
            <a:tailEnd type="none" w="sm" len="sm"/>
          </a:ln>
        </p:spPr>
      </p:cxnSp>
      <p:sp>
        <p:nvSpPr>
          <p:cNvPr id="2" name="Google Shape;131;p14"/>
          <p:cNvSpPr txBox="1"/>
          <p:nvPr>
            <p:custDataLst>
              <p:tags r:id="rId1"/>
            </p:custDataLst>
          </p:nvPr>
        </p:nvSpPr>
        <p:spPr>
          <a:xfrm>
            <a:off x="442922" y="1505451"/>
            <a:ext cx="5488613" cy="5761577"/>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buSzTx/>
            </a:pPr>
            <a:r>
              <a:rPr lang="en-US" sz="36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Limit access to DNS Settings to a few members of a dedicated IT team, thereby limiting potential opportunistic cybercriminals from taking advantage of your team members.</a:t>
            </a:r>
          </a:p>
        </p:txBody>
      </p:sp>
      <p:sp>
        <p:nvSpPr>
          <p:cNvPr id="6" name="Google Shape;131;p14"/>
          <p:cNvSpPr txBox="1"/>
          <p:nvPr>
            <p:custDataLst>
              <p:tags r:id="rId2"/>
            </p:custDataLst>
          </p:nvPr>
        </p:nvSpPr>
        <p:spPr>
          <a:xfrm>
            <a:off x="6543675" y="1376045"/>
            <a:ext cx="5551805" cy="5761577"/>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buSzTx/>
            </a:pPr>
            <a:r>
              <a:rPr lang="en-US" sz="36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Some DNS registrars support "client locking," which prevents any changes to DNS records from being made without approval. We recommend enabling this feature whenever possible.</a:t>
            </a:r>
          </a:p>
        </p:txBody>
      </p:sp>
      <p:sp>
        <p:nvSpPr>
          <p:cNvPr id="3" name="Google Shape;131;p14"/>
          <p:cNvSpPr txBox="1"/>
          <p:nvPr>
            <p:custDataLst>
              <p:tags r:id="rId3"/>
            </p:custDataLst>
          </p:nvPr>
        </p:nvSpPr>
        <p:spPr>
          <a:xfrm>
            <a:off x="12441555" y="1429385"/>
            <a:ext cx="5551805" cy="5761577"/>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buSzTx/>
            </a:pPr>
            <a:r>
              <a:rPr lang="en-US" sz="3600" i="0" u="none" strike="noStrike" cap="none" dirty="0">
                <a:solidFill>
                  <a:schemeClr val="lt1"/>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sym typeface="Teko Medium" panose="02010600030101010101" charset="-122"/>
              </a:rPr>
              <a:t>The Domain Name System Security Extension is a kind of "verified true" label that helps keep DNS queries authentic. As a result, it is more difficult for hackers to intercept requests from your DNS.</a:t>
            </a:r>
          </a:p>
        </p:txBody>
      </p:sp>
      <p:sp>
        <p:nvSpPr>
          <p:cNvPr id="145" name="Google Shape;145;p15"/>
          <p:cNvSpPr txBox="1"/>
          <p:nvPr>
            <p:custDataLst>
              <p:tags r:id="rId4"/>
            </p:custDataLst>
          </p:nvPr>
        </p:nvSpPr>
        <p:spPr>
          <a:xfrm>
            <a:off x="476885" y="8322231"/>
            <a:ext cx="4953000" cy="18171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20" b="1" i="0" u="none" strike="noStrike" cap="none" dirty="0">
                <a:solidFill>
                  <a:srgbClr val="60B3DD"/>
                </a:solidFill>
                <a:latin typeface="Times New Roman" panose="02020603050405020304" pitchFamily="18" charset="0"/>
                <a:ea typeface="Teko" panose="02000000000000000000"/>
                <a:cs typeface="Times New Roman" panose="02020603050405020304" pitchFamily="18" charset="0"/>
                <a:sym typeface="Teko" panose="02000000000000000000"/>
              </a:rPr>
              <a:t>Limit access to DNS</a:t>
            </a:r>
          </a:p>
        </p:txBody>
      </p:sp>
      <p:sp>
        <p:nvSpPr>
          <p:cNvPr id="4" name="Google Shape;145;p15"/>
          <p:cNvSpPr txBox="1"/>
          <p:nvPr>
            <p:custDataLst>
              <p:tags r:id="rId5"/>
            </p:custDataLst>
          </p:nvPr>
        </p:nvSpPr>
        <p:spPr>
          <a:xfrm>
            <a:off x="6508105" y="8307943"/>
            <a:ext cx="5431155" cy="18171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20" b="1" i="0" u="none" strike="noStrike" cap="none" dirty="0">
                <a:solidFill>
                  <a:srgbClr val="60B3DD"/>
                </a:solidFill>
                <a:latin typeface="Times New Roman" panose="02020603050405020304" pitchFamily="18" charset="0"/>
                <a:ea typeface="Teko" panose="02000000000000000000"/>
                <a:cs typeface="Times New Roman" panose="02020603050405020304" pitchFamily="18" charset="0"/>
                <a:sym typeface="Teko" panose="02000000000000000000"/>
              </a:rPr>
              <a:t>Enable client locking</a:t>
            </a:r>
          </a:p>
        </p:txBody>
      </p:sp>
      <p:sp>
        <p:nvSpPr>
          <p:cNvPr id="5" name="Google Shape;145;p15"/>
          <p:cNvSpPr txBox="1"/>
          <p:nvPr>
            <p:custDataLst>
              <p:tags r:id="rId6"/>
            </p:custDataLst>
          </p:nvPr>
        </p:nvSpPr>
        <p:spPr>
          <a:xfrm>
            <a:off x="12929889" y="8667436"/>
            <a:ext cx="4808220" cy="90741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20" b="1" i="0" u="none" strike="noStrike" cap="none" dirty="0">
                <a:solidFill>
                  <a:srgbClr val="60B3DD"/>
                </a:solidFill>
                <a:latin typeface="Times New Roman" panose="02020603050405020304" pitchFamily="18" charset="0"/>
                <a:ea typeface="Teko" panose="02000000000000000000"/>
                <a:cs typeface="Times New Roman" panose="02020603050405020304" pitchFamily="18" charset="0"/>
                <a:sym typeface="Teko" panose="02000000000000000000"/>
              </a:rPr>
              <a:t>DNSSEC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1"/>
          <p:cNvPicPr preferRelativeResize="0"/>
          <p:nvPr/>
        </p:nvPicPr>
        <p:blipFill rotWithShape="1">
          <a:blip r:embed="rId3"/>
          <a:srcRect t="21875" b="21874"/>
          <a:stretch>
            <a:fillRect/>
          </a:stretch>
        </p:blipFill>
        <p:spPr>
          <a:xfrm>
            <a:off x="0" y="0"/>
            <a:ext cx="18288000" cy="10287000"/>
          </a:xfrm>
          <a:prstGeom prst="rect">
            <a:avLst/>
          </a:prstGeom>
          <a:noFill/>
          <a:ln>
            <a:noFill/>
          </a:ln>
        </p:spPr>
      </p:pic>
      <p:grpSp>
        <p:nvGrpSpPr>
          <p:cNvPr id="481" name="Google Shape;481;p31"/>
          <p:cNvGrpSpPr/>
          <p:nvPr/>
        </p:nvGrpSpPr>
        <p:grpSpPr>
          <a:xfrm>
            <a:off x="527634" y="2274788"/>
            <a:ext cx="17415540" cy="6436850"/>
            <a:chOff x="0" y="-38100"/>
            <a:chExt cx="4586809" cy="1695302"/>
          </a:xfrm>
        </p:grpSpPr>
        <p:sp>
          <p:nvSpPr>
            <p:cNvPr id="482" name="Google Shape;482;p31"/>
            <p:cNvSpPr/>
            <p:nvPr/>
          </p:nvSpPr>
          <p:spPr>
            <a:xfrm>
              <a:off x="0" y="0"/>
              <a:ext cx="4586809" cy="1657202"/>
            </a:xfrm>
            <a:custGeom>
              <a:avLst/>
              <a:gdLst/>
              <a:ahLst/>
              <a:cxnLst/>
              <a:rect l="l" t="t" r="r" b="b"/>
              <a:pathLst>
                <a:path w="4586809" h="1657202" extrusionOk="0">
                  <a:moveTo>
                    <a:pt x="0" y="0"/>
                  </a:moveTo>
                  <a:lnTo>
                    <a:pt x="4586809" y="0"/>
                  </a:lnTo>
                  <a:lnTo>
                    <a:pt x="4586809" y="1657202"/>
                  </a:lnTo>
                  <a:lnTo>
                    <a:pt x="0" y="1657202"/>
                  </a:lnTo>
                  <a:close/>
                </a:path>
              </a:pathLst>
            </a:custGeom>
            <a:solidFill>
              <a:srgbClr val="41B8D5"/>
            </a:solidFill>
            <a:ln>
              <a:noFill/>
            </a:ln>
          </p:spPr>
        </p:sp>
        <p:sp>
          <p:nvSpPr>
            <p:cNvPr id="483" name="Google Shape;483;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4" name="Google Shape;484;p31"/>
          <p:cNvGrpSpPr/>
          <p:nvPr/>
        </p:nvGrpSpPr>
        <p:grpSpPr>
          <a:xfrm>
            <a:off x="527634" y="2122388"/>
            <a:ext cx="17221148" cy="6436850"/>
            <a:chOff x="0" y="-38100"/>
            <a:chExt cx="4535611" cy="1695302"/>
          </a:xfrm>
        </p:grpSpPr>
        <p:sp>
          <p:nvSpPr>
            <p:cNvPr id="485" name="Google Shape;485;p31"/>
            <p:cNvSpPr/>
            <p:nvPr/>
          </p:nvSpPr>
          <p:spPr>
            <a:xfrm>
              <a:off x="0" y="0"/>
              <a:ext cx="4535611" cy="1657202"/>
            </a:xfrm>
            <a:custGeom>
              <a:avLst/>
              <a:gdLst/>
              <a:ahLst/>
              <a:cxnLst/>
              <a:rect l="l" t="t" r="r" b="b"/>
              <a:pathLst>
                <a:path w="4535611" h="1657202" extrusionOk="0">
                  <a:moveTo>
                    <a:pt x="0" y="0"/>
                  </a:moveTo>
                  <a:lnTo>
                    <a:pt x="4535611" y="0"/>
                  </a:lnTo>
                  <a:lnTo>
                    <a:pt x="4535611" y="1657202"/>
                  </a:lnTo>
                  <a:lnTo>
                    <a:pt x="0" y="1657202"/>
                  </a:lnTo>
                  <a:close/>
                </a:path>
              </a:pathLst>
            </a:custGeom>
            <a:solidFill>
              <a:srgbClr val="000000"/>
            </a:solidFill>
            <a:ln>
              <a:noFill/>
            </a:ln>
          </p:spPr>
        </p:sp>
        <p:sp>
          <p:nvSpPr>
            <p:cNvPr id="486" name="Google Shape;486;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87" name="Google Shape;487;p31"/>
          <p:cNvSpPr txBox="1"/>
          <p:nvPr/>
        </p:nvSpPr>
        <p:spPr>
          <a:xfrm>
            <a:off x="1151238" y="1550134"/>
            <a:ext cx="11011535" cy="1015365"/>
          </a:xfrm>
          <a:prstGeom prst="rect">
            <a:avLst/>
          </a:prstGeom>
          <a:noFill/>
          <a:ln>
            <a:noFill/>
          </a:ln>
          <a:effectLst>
            <a:outerShdw blurRad="828675" dist="19050" dir="66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dirty="0">
                <a:solidFill>
                  <a:srgbClr val="FFFFFF"/>
                </a:solidFill>
                <a:latin typeface="Montserrat" panose="00000500000000000000"/>
                <a:ea typeface="Montserrat" panose="00000500000000000000"/>
                <a:cs typeface="Montserrat" panose="00000500000000000000"/>
                <a:sym typeface="Montserrat" panose="00000500000000000000"/>
              </a:rPr>
              <a:t>Q&amp;A</a:t>
            </a:r>
          </a:p>
        </p:txBody>
      </p:sp>
      <p:sp>
        <p:nvSpPr>
          <p:cNvPr id="488" name="Google Shape;488;p31"/>
          <p:cNvSpPr txBox="1"/>
          <p:nvPr/>
        </p:nvSpPr>
        <p:spPr>
          <a:xfrm>
            <a:off x="1151255" y="2784475"/>
            <a:ext cx="13064490" cy="6889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rPr>
              <a:t>How many different types of DNS hijacking</a:t>
            </a:r>
            <a:r>
              <a:rPr lang="zh-CN" altLang="en-US" sz="3200" b="0" i="0" u="none" strike="noStrike" cap="none">
                <a:solidFill>
                  <a:srgbClr val="FFFFFF"/>
                </a:solidFill>
                <a:latin typeface="Montserrat" panose="00000500000000000000"/>
                <a:ea typeface="宋体" pitchFamily="2" charset="-122"/>
                <a:cs typeface="Montserrat" panose="00000500000000000000"/>
                <a:sym typeface="Montserrat" panose="00000500000000000000"/>
              </a:rPr>
              <a:t>？</a:t>
            </a:r>
            <a:r>
              <a:rPr lang="en-US" altLang="zh-CN" sz="3200" b="0" i="0" u="none" strike="noStrike" cap="none">
                <a:solidFill>
                  <a:srgbClr val="FFFFFF"/>
                </a:solidFill>
                <a:latin typeface="Montserrat" panose="00000500000000000000"/>
                <a:ea typeface="宋体" pitchFamily="2" charset="-122"/>
                <a:cs typeface="Montserrat" panose="00000500000000000000"/>
                <a:sym typeface="Montserrat" panose="00000500000000000000"/>
              </a:rPr>
              <a:t>And what are they?</a:t>
            </a:r>
          </a:p>
        </p:txBody>
      </p:sp>
      <p:cxnSp>
        <p:nvCxnSpPr>
          <p:cNvPr id="490" name="Google Shape;490;p31"/>
          <p:cNvCxnSpPr/>
          <p:nvPr/>
        </p:nvCxnSpPr>
        <p:spPr>
          <a:xfrm rot="-17009">
            <a:off x="10869070" y="7937904"/>
            <a:ext cx="18288144" cy="0"/>
          </a:xfrm>
          <a:prstGeom prst="straightConnector1">
            <a:avLst/>
          </a:prstGeom>
          <a:noFill/>
          <a:ln w="57150" cap="flat" cmpd="sng">
            <a:solidFill>
              <a:srgbClr val="41B8D5"/>
            </a:solidFill>
            <a:prstDash val="solid"/>
            <a:round/>
            <a:headEnd type="none" w="sm" len="sm"/>
            <a:tailEnd type="none" w="sm" len="sm"/>
          </a:ln>
        </p:spPr>
      </p:cxnSp>
      <p:sp>
        <p:nvSpPr>
          <p:cNvPr id="2" name="文本框 1"/>
          <p:cNvSpPr txBox="1"/>
          <p:nvPr/>
        </p:nvSpPr>
        <p:spPr>
          <a:xfrm>
            <a:off x="1151255" y="4290060"/>
            <a:ext cx="8952865" cy="1814830"/>
          </a:xfrm>
          <a:prstGeom prst="rect">
            <a:avLst/>
          </a:prstGeom>
          <a:noFill/>
        </p:spPr>
        <p:txBody>
          <a:bodyPr wrap="square" rtlCol="0">
            <a:spAutoFit/>
          </a:bodyPr>
          <a:lstStyle/>
          <a:p>
            <a:pPr algn="l">
              <a:buSzTx/>
            </a:pPr>
            <a:r>
              <a:rPr lang="en-US" sz="2800">
                <a:solidFill>
                  <a:srgbClr val="FFFFFF"/>
                </a:solidFill>
                <a:latin typeface="Montserrat" panose="00000500000000000000"/>
                <a:ea typeface="Montserrat" panose="00000500000000000000"/>
                <a:cs typeface="Montserrat" panose="00000500000000000000"/>
              </a:rPr>
              <a:t>Local DNS hijacking</a:t>
            </a:r>
          </a:p>
          <a:p>
            <a:pPr algn="l">
              <a:buSzTx/>
            </a:pPr>
            <a:r>
              <a:rPr lang="en-US" sz="2800">
                <a:solidFill>
                  <a:srgbClr val="FFFFFF"/>
                </a:solidFill>
                <a:latin typeface="Montserrat" panose="00000500000000000000"/>
                <a:ea typeface="Montserrat" panose="00000500000000000000"/>
                <a:cs typeface="Montserrat" panose="00000500000000000000"/>
              </a:rPr>
              <a:t>DNS hijacking using a router</a:t>
            </a:r>
          </a:p>
          <a:p>
            <a:pPr algn="l">
              <a:buSzTx/>
            </a:pPr>
            <a:r>
              <a:rPr lang="en-US" sz="2800">
                <a:solidFill>
                  <a:srgbClr val="FFFFFF"/>
                </a:solidFill>
                <a:latin typeface="Montserrat" panose="00000500000000000000"/>
                <a:ea typeface="Montserrat" panose="00000500000000000000"/>
                <a:cs typeface="Montserrat" panose="00000500000000000000"/>
              </a:rPr>
              <a:t>Man-in-the-middle (MITM) attacks</a:t>
            </a:r>
          </a:p>
          <a:p>
            <a:pPr algn="l">
              <a:buSzTx/>
            </a:pPr>
            <a:r>
              <a:rPr lang="en-US" sz="2800">
                <a:solidFill>
                  <a:srgbClr val="FFFFFF"/>
                </a:solidFill>
                <a:latin typeface="Montserrat" panose="00000500000000000000"/>
                <a:ea typeface="Montserrat" panose="00000500000000000000"/>
                <a:cs typeface="Montserrat" panose="00000500000000000000"/>
              </a:rPr>
              <a:t>Rogue DNS server attacks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500"/>
                                        <p:tgtEl>
                                          <p:spTgt spid="4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2" name="Google Shape;238;p22"/>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359" name="Google Shape;359;p27"/>
          <p:cNvSpPr txBox="1"/>
          <p:nvPr/>
        </p:nvSpPr>
        <p:spPr>
          <a:xfrm>
            <a:off x="1028700" y="1019175"/>
            <a:ext cx="7730100" cy="162506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800" b="0" i="0" u="none" strike="noStrike" cap="none"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DNS</a:t>
            </a:r>
            <a:r>
              <a:rPr lang="zh-CN" altLang="en-US" sz="8800" b="0" i="0" u="none" strike="noStrike" cap="none"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 </a:t>
            </a:r>
            <a:r>
              <a:rPr lang="en-US" altLang="zh-CN" sz="8800" b="0" i="0" u="none" strike="noStrike" cap="none"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Hijacking</a:t>
            </a:r>
            <a:endParaRPr sz="1050" dirty="0">
              <a:latin typeface="Times New Roman" panose="02020603050405020304" pitchFamily="18" charset="0"/>
              <a:cs typeface="Times New Roman" panose="02020603050405020304" pitchFamily="18" charset="0"/>
            </a:endParaRPr>
          </a:p>
        </p:txBody>
      </p:sp>
      <p:sp>
        <p:nvSpPr>
          <p:cNvPr id="361" name="Google Shape;361;p27"/>
          <p:cNvSpPr txBox="1"/>
          <p:nvPr/>
        </p:nvSpPr>
        <p:spPr>
          <a:xfrm>
            <a:off x="1028700" y="3947074"/>
            <a:ext cx="6904302" cy="443813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By attacking the domain name resolution server (DNS) or forging the domain name resolution server (DNS), the domain name of the target website is resolved to the wrong IP address, so that users cannot access the target website or maliciously require users to access the specified IP address (website). </a:t>
            </a:r>
          </a:p>
          <a:p>
            <a:pPr marL="0" marR="0" lvl="0" indent="0" algn="l" rtl="0">
              <a:lnSpc>
                <a:spcPct val="140000"/>
              </a:lnSpc>
              <a:spcBef>
                <a:spcPts val="0"/>
              </a:spcBef>
              <a:spcAft>
                <a:spcPts val="0"/>
              </a:spcAft>
              <a:buNone/>
            </a:pPr>
            <a:endParaRPr lang="en-US" sz="24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endParaRPr>
          </a:p>
          <a:p>
            <a:pPr marL="0" marR="0" lvl="0" indent="0" algn="l" rtl="0">
              <a:lnSpc>
                <a:spcPct val="140000"/>
              </a:lnSpc>
              <a:spcBef>
                <a:spcPts val="0"/>
              </a:spcBef>
              <a:spcAft>
                <a:spcPts val="0"/>
              </a:spcAft>
              <a:buNone/>
            </a:pPr>
            <a:endParaRPr lang="en-US" dirty="0"/>
          </a:p>
        </p:txBody>
      </p:sp>
      <p:pic>
        <p:nvPicPr>
          <p:cNvPr id="1026" name="Picture 2" descr="Jak zabezpieczyć router – bezpieczeństwo sieci domowej? - security ..."/>
          <p:cNvPicPr>
            <a:picLocks noChangeAspect="1" noChangeArrowheads="1"/>
          </p:cNvPicPr>
          <p:nvPr/>
        </p:nvPicPr>
        <p:blipFill rotWithShape="1">
          <a:blip r:embed="rId4">
            <a:extLst>
              <a:ext uri="{28A0092B-C50C-407E-A947-70E740481C1C}">
                <a14:useLocalDpi xmlns:a14="http://schemas.microsoft.com/office/drawing/2010/main" val="0"/>
              </a:ext>
            </a:extLst>
          </a:blip>
          <a:srcRect l="16565" r="36901"/>
          <a:stretch>
            <a:fillRect/>
          </a:stretch>
        </p:blipFill>
        <p:spPr bwMode="auto">
          <a:xfrm>
            <a:off x="9443690" y="0"/>
            <a:ext cx="8844310" cy="10357129"/>
          </a:xfrm>
          <a:prstGeom prst="rect">
            <a:avLst/>
          </a:prstGeom>
          <a:noFill/>
          <a:extLst>
            <a:ext uri="{909E8E84-426E-40DD-AFC4-6F175D3DCCD1}">
              <a14:hiddenFill xmlns:a14="http://schemas.microsoft.com/office/drawing/2010/main">
                <a:solidFill>
                  <a:srgbClr val="FFFFFF"/>
                </a:solidFill>
              </a14:hiddenFill>
            </a:ext>
          </a:extLst>
        </p:spPr>
      </p:pic>
      <p:grpSp>
        <p:nvGrpSpPr>
          <p:cNvPr id="362" name="Google Shape;362;p27"/>
          <p:cNvGrpSpPr/>
          <p:nvPr/>
        </p:nvGrpSpPr>
        <p:grpSpPr>
          <a:xfrm>
            <a:off x="9407343" y="380801"/>
            <a:ext cx="395370" cy="397142"/>
            <a:chOff x="1813" y="0"/>
            <a:chExt cx="809173" cy="812800"/>
          </a:xfrm>
        </p:grpSpPr>
        <p:sp>
          <p:nvSpPr>
            <p:cNvPr id="363" name="Google Shape;363;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5" name="Google Shape;365;p27"/>
          <p:cNvGrpSpPr/>
          <p:nvPr/>
        </p:nvGrpSpPr>
        <p:grpSpPr>
          <a:xfrm>
            <a:off x="10109203" y="380801"/>
            <a:ext cx="395370" cy="397142"/>
            <a:chOff x="1813" y="0"/>
            <a:chExt cx="809173" cy="812800"/>
          </a:xfrm>
        </p:grpSpPr>
        <p:sp>
          <p:nvSpPr>
            <p:cNvPr id="366" name="Google Shape;366;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8" name="Google Shape;368;p27"/>
          <p:cNvGrpSpPr/>
          <p:nvPr/>
        </p:nvGrpSpPr>
        <p:grpSpPr>
          <a:xfrm>
            <a:off x="10811063" y="380801"/>
            <a:ext cx="395370" cy="397142"/>
            <a:chOff x="1813" y="0"/>
            <a:chExt cx="809173" cy="812800"/>
          </a:xfrm>
        </p:grpSpPr>
        <p:sp>
          <p:nvSpPr>
            <p:cNvPr id="369" name="Google Shape;369;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1" name="Google Shape;371;p27"/>
          <p:cNvGrpSpPr/>
          <p:nvPr/>
        </p:nvGrpSpPr>
        <p:grpSpPr>
          <a:xfrm>
            <a:off x="16089807" y="9567947"/>
            <a:ext cx="395370" cy="397142"/>
            <a:chOff x="1813" y="0"/>
            <a:chExt cx="809173" cy="812800"/>
          </a:xfrm>
        </p:grpSpPr>
        <p:sp>
          <p:nvSpPr>
            <p:cNvPr id="372" name="Google Shape;37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4" name="Google Shape;374;p27"/>
          <p:cNvGrpSpPr/>
          <p:nvPr/>
        </p:nvGrpSpPr>
        <p:grpSpPr>
          <a:xfrm>
            <a:off x="16791667" y="9567947"/>
            <a:ext cx="395370" cy="397142"/>
            <a:chOff x="1813" y="0"/>
            <a:chExt cx="809173" cy="812800"/>
          </a:xfrm>
        </p:grpSpPr>
        <p:sp>
          <p:nvSpPr>
            <p:cNvPr id="375" name="Google Shape;375;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7" name="Google Shape;377;p27"/>
          <p:cNvGrpSpPr/>
          <p:nvPr/>
        </p:nvGrpSpPr>
        <p:grpSpPr>
          <a:xfrm>
            <a:off x="17493527" y="9567947"/>
            <a:ext cx="395370" cy="397142"/>
            <a:chOff x="1813" y="0"/>
            <a:chExt cx="809173" cy="812800"/>
          </a:xfrm>
        </p:grpSpPr>
        <p:sp>
          <p:nvSpPr>
            <p:cNvPr id="378" name="Google Shape;378;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 name="TextBox 4"/>
          <p:cNvSpPr txBox="1"/>
          <p:nvPr/>
        </p:nvSpPr>
        <p:spPr>
          <a:xfrm>
            <a:off x="1011861" y="8223291"/>
            <a:ext cx="9492712" cy="556178"/>
          </a:xfrm>
          <a:prstGeom prst="rect">
            <a:avLst/>
          </a:prstGeom>
          <a:noFill/>
        </p:spPr>
        <p:txBody>
          <a:bodyPr wrap="square">
            <a:spAutoFit/>
          </a:bodyPr>
          <a:lstStyle/>
          <a:p>
            <a:pPr>
              <a:lnSpc>
                <a:spcPct val="140000"/>
              </a:lnSpc>
            </a:pPr>
            <a:r>
              <a:rPr lang="en-US" sz="2400" b="1" dirty="0">
                <a:solidFill>
                  <a:srgbClr val="FFFFFF"/>
                </a:solidFill>
                <a:latin typeface="Montserrat" panose="00000500000000000000"/>
              </a:rPr>
              <a:t>attacking     foraging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1"/>
          <p:cNvPicPr preferRelativeResize="0"/>
          <p:nvPr>
            <p:custDataLst>
              <p:tags r:id="rId1"/>
            </p:custDataLst>
          </p:nvPr>
        </p:nvPicPr>
        <p:blipFill rotWithShape="1">
          <a:blip r:embed="rId4"/>
          <a:srcRect t="21875" b="21874"/>
          <a:stretch>
            <a:fillRect/>
          </a:stretch>
        </p:blipFill>
        <p:spPr>
          <a:xfrm>
            <a:off x="0" y="0"/>
            <a:ext cx="18288000" cy="10287000"/>
          </a:xfrm>
          <a:prstGeom prst="rect">
            <a:avLst/>
          </a:prstGeom>
          <a:noFill/>
          <a:ln>
            <a:noFill/>
          </a:ln>
        </p:spPr>
      </p:pic>
      <p:grpSp>
        <p:nvGrpSpPr>
          <p:cNvPr id="481" name="Google Shape;481;p31"/>
          <p:cNvGrpSpPr/>
          <p:nvPr/>
        </p:nvGrpSpPr>
        <p:grpSpPr>
          <a:xfrm>
            <a:off x="527634" y="2274788"/>
            <a:ext cx="17415540" cy="6436850"/>
            <a:chOff x="0" y="-38100"/>
            <a:chExt cx="4586809" cy="1695302"/>
          </a:xfrm>
        </p:grpSpPr>
        <p:sp>
          <p:nvSpPr>
            <p:cNvPr id="482" name="Google Shape;482;p31"/>
            <p:cNvSpPr/>
            <p:nvPr/>
          </p:nvSpPr>
          <p:spPr>
            <a:xfrm>
              <a:off x="0" y="0"/>
              <a:ext cx="4586809" cy="1657202"/>
            </a:xfrm>
            <a:custGeom>
              <a:avLst/>
              <a:gdLst/>
              <a:ahLst/>
              <a:cxnLst/>
              <a:rect l="l" t="t" r="r" b="b"/>
              <a:pathLst>
                <a:path w="4586809" h="1657202" extrusionOk="0">
                  <a:moveTo>
                    <a:pt x="0" y="0"/>
                  </a:moveTo>
                  <a:lnTo>
                    <a:pt x="4586809" y="0"/>
                  </a:lnTo>
                  <a:lnTo>
                    <a:pt x="4586809" y="1657202"/>
                  </a:lnTo>
                  <a:lnTo>
                    <a:pt x="0" y="1657202"/>
                  </a:lnTo>
                  <a:close/>
                </a:path>
              </a:pathLst>
            </a:custGeom>
            <a:solidFill>
              <a:srgbClr val="41B8D5"/>
            </a:solidFill>
            <a:ln>
              <a:noFill/>
            </a:ln>
          </p:spPr>
        </p:sp>
        <p:sp>
          <p:nvSpPr>
            <p:cNvPr id="483" name="Google Shape;483;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4" name="Google Shape;484;p31"/>
          <p:cNvGrpSpPr/>
          <p:nvPr/>
        </p:nvGrpSpPr>
        <p:grpSpPr>
          <a:xfrm>
            <a:off x="527634" y="2122388"/>
            <a:ext cx="17221148" cy="6436850"/>
            <a:chOff x="0" y="-38100"/>
            <a:chExt cx="4535611" cy="1695302"/>
          </a:xfrm>
        </p:grpSpPr>
        <p:sp>
          <p:nvSpPr>
            <p:cNvPr id="485" name="Google Shape;485;p31"/>
            <p:cNvSpPr/>
            <p:nvPr/>
          </p:nvSpPr>
          <p:spPr>
            <a:xfrm>
              <a:off x="0" y="0"/>
              <a:ext cx="4535611" cy="1657202"/>
            </a:xfrm>
            <a:custGeom>
              <a:avLst/>
              <a:gdLst/>
              <a:ahLst/>
              <a:cxnLst/>
              <a:rect l="l" t="t" r="r" b="b"/>
              <a:pathLst>
                <a:path w="4535611" h="1657202" extrusionOk="0">
                  <a:moveTo>
                    <a:pt x="0" y="0"/>
                  </a:moveTo>
                  <a:lnTo>
                    <a:pt x="4535611" y="0"/>
                  </a:lnTo>
                  <a:lnTo>
                    <a:pt x="4535611" y="1657202"/>
                  </a:lnTo>
                  <a:lnTo>
                    <a:pt x="0" y="1657202"/>
                  </a:lnTo>
                  <a:close/>
                </a:path>
              </a:pathLst>
            </a:custGeom>
            <a:solidFill>
              <a:srgbClr val="000000"/>
            </a:solidFill>
            <a:ln>
              <a:noFill/>
            </a:ln>
          </p:spPr>
        </p:sp>
        <p:sp>
          <p:nvSpPr>
            <p:cNvPr id="486" name="Google Shape;486;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87" name="Google Shape;487;p31"/>
          <p:cNvSpPr txBox="1"/>
          <p:nvPr/>
        </p:nvSpPr>
        <p:spPr>
          <a:xfrm>
            <a:off x="1151238" y="711299"/>
            <a:ext cx="11011535" cy="1015365"/>
          </a:xfrm>
          <a:prstGeom prst="rect">
            <a:avLst/>
          </a:prstGeom>
          <a:noFill/>
          <a:ln>
            <a:noFill/>
          </a:ln>
          <a:effectLst>
            <a:outerShdw blurRad="828675" dist="19050" dir="66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dirty="0">
                <a:solidFill>
                  <a:srgbClr val="FFFFFF"/>
                </a:solidFill>
                <a:latin typeface="Montserrat" panose="00000500000000000000"/>
                <a:ea typeface="Montserrat" panose="00000500000000000000"/>
                <a:cs typeface="Montserrat" panose="00000500000000000000"/>
                <a:sym typeface="Montserrat" panose="00000500000000000000"/>
              </a:rPr>
              <a:t>Reference</a:t>
            </a:r>
          </a:p>
        </p:txBody>
      </p:sp>
      <p:sp>
        <p:nvSpPr>
          <p:cNvPr id="488" name="Google Shape;488;p31"/>
          <p:cNvSpPr txBox="1"/>
          <p:nvPr/>
        </p:nvSpPr>
        <p:spPr>
          <a:xfrm>
            <a:off x="1151255" y="2122170"/>
            <a:ext cx="15393035" cy="619633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rPr>
              <a:t>1. Antonakakis, M., Perdisci, R., Dagon, D., Lee, W., &amp; Feamster, N. (2010). Detecting Traffic Redirection in the Internet with Argos. Proceedings of the 2010 ACM SIGCOMM Conference on Internet Measurement Conference, 212-225. DOI: 10.1145/1879141.1879169</a:t>
            </a:r>
          </a:p>
          <a:p>
            <a:pPr marL="0" marR="0" lvl="0" indent="0" algn="l" rtl="0">
              <a:lnSpc>
                <a:spcPct val="140000"/>
              </a:lnSpc>
              <a:spcBef>
                <a:spcPts val="0"/>
              </a:spcBef>
              <a:spcAft>
                <a:spcPts val="0"/>
              </a:spcAft>
              <a:buNone/>
            </a:pPr>
            <a:endParaRPr lang="en-US" sz="18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endParaRPr>
          </a:p>
          <a:p>
            <a:pPr marL="0" marR="0" lvl="0" indent="0" algn="l" rtl="0">
              <a:lnSpc>
                <a:spcPct val="140000"/>
              </a:lnSpc>
              <a:spcBef>
                <a:spcPts val="0"/>
              </a:spcBef>
              <a:spcAft>
                <a:spcPts val="0"/>
              </a:spcAft>
              <a:buNone/>
            </a:pPr>
            <a:r>
              <a:rPr lang="en-US" sz="18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rPr>
              <a:t>2. Bursztein, E., Bethencourt, J., &amp; Boneh, D. (2014). The Security of HTTPS and DNSSEC: A Systematic Analysis. Proceedings of the 23rd USENIX Conference on Security Symposium, 775-790. </a:t>
            </a:r>
          </a:p>
          <a:p>
            <a:pPr marL="0" marR="0" lvl="0" indent="0" algn="l" rtl="0">
              <a:lnSpc>
                <a:spcPct val="140000"/>
              </a:lnSpc>
              <a:spcBef>
                <a:spcPts val="0"/>
              </a:spcBef>
              <a:spcAft>
                <a:spcPts val="0"/>
              </a:spcAft>
              <a:buNone/>
            </a:pPr>
            <a:endParaRPr lang="en-US" sz="18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endParaRPr>
          </a:p>
          <a:p>
            <a:pPr marL="0" marR="0" lvl="0" indent="0" algn="l" rtl="0">
              <a:lnSpc>
                <a:spcPct val="140000"/>
              </a:lnSpc>
              <a:spcBef>
                <a:spcPts val="0"/>
              </a:spcBef>
              <a:spcAft>
                <a:spcPts val="0"/>
              </a:spcAft>
              <a:buNone/>
            </a:pPr>
            <a:r>
              <a:rPr lang="en-US" sz="18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rPr>
              <a:t>3. Wang, H., Zhang, Y., Li, Z., &amp; Wu, J. (2017). Detecting and Characterizing DNS Hijacking Based on Active DNS Measurements. IEEE Transactions on Information Forensics and Security, 12(8), 1823-1838. DOI: 10.1109/TIFS.2017.2682541</a:t>
            </a:r>
          </a:p>
          <a:p>
            <a:pPr marL="0" marR="0" lvl="0" indent="0" algn="l" rtl="0">
              <a:lnSpc>
                <a:spcPct val="140000"/>
              </a:lnSpc>
              <a:spcBef>
                <a:spcPts val="0"/>
              </a:spcBef>
              <a:spcAft>
                <a:spcPts val="0"/>
              </a:spcAft>
              <a:buNone/>
            </a:pPr>
            <a:endParaRPr lang="en-US" sz="18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endParaRPr>
          </a:p>
          <a:p>
            <a:pPr marL="0" marR="0" lvl="0" indent="0" algn="l" rtl="0">
              <a:lnSpc>
                <a:spcPct val="140000"/>
              </a:lnSpc>
              <a:spcBef>
                <a:spcPts val="0"/>
              </a:spcBef>
              <a:spcAft>
                <a:spcPts val="0"/>
              </a:spcAft>
              <a:buNone/>
            </a:pPr>
            <a:r>
              <a:rPr lang="en-US" sz="18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rPr>
              <a:t>4. Liu, Y., Li, Z., Hu, J., &amp; Chen, Z. (2019). A Survey on DNS Hijacking Attacks and Defense Mechanisms. Security and Communication Networks, 2019. DOI: 10.1155/2019/3094347</a:t>
            </a:r>
          </a:p>
          <a:p>
            <a:pPr marL="0" marR="0" lvl="0" indent="0" algn="l" rtl="0">
              <a:lnSpc>
                <a:spcPct val="140000"/>
              </a:lnSpc>
              <a:spcBef>
                <a:spcPts val="0"/>
              </a:spcBef>
              <a:spcAft>
                <a:spcPts val="0"/>
              </a:spcAft>
              <a:buNone/>
            </a:pPr>
            <a:endParaRPr lang="en-US" sz="18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endParaRPr>
          </a:p>
          <a:p>
            <a:pPr marL="0" marR="0" lvl="0" algn="l" rtl="0">
              <a:lnSpc>
                <a:spcPct val="140000"/>
              </a:lnSpc>
              <a:spcBef>
                <a:spcPts val="0"/>
              </a:spcBef>
              <a:spcAft>
                <a:spcPts val="0"/>
              </a:spcAft>
              <a:buSzTx/>
              <a:buNone/>
            </a:pPr>
            <a:r>
              <a:rPr lang="en-US" sz="1800">
                <a:solidFill>
                  <a:srgbClr val="FFFFFF"/>
                </a:solidFill>
                <a:latin typeface="Montserrat" panose="00000500000000000000"/>
                <a:ea typeface="Montserrat" panose="00000500000000000000"/>
                <a:cs typeface="Montserrat" panose="00000500000000000000"/>
                <a:sym typeface="+mn-ea"/>
              </a:rPr>
              <a:t>5.  https://www.fortinet.com/resources/cyberglossary/dns-hijacking</a:t>
            </a:r>
          </a:p>
          <a:p>
            <a:pPr marL="0" marR="0" lvl="0" algn="l" rtl="0">
              <a:lnSpc>
                <a:spcPct val="140000"/>
              </a:lnSpc>
              <a:spcBef>
                <a:spcPts val="0"/>
              </a:spcBef>
              <a:spcAft>
                <a:spcPts val="0"/>
              </a:spcAft>
              <a:buSzTx/>
              <a:buNone/>
            </a:pPr>
            <a:endParaRPr lang="en-US" sz="18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endParaRPr>
          </a:p>
          <a:p>
            <a:pPr marL="0" marR="0" lvl="0" algn="l" rtl="0">
              <a:lnSpc>
                <a:spcPct val="140000"/>
              </a:lnSpc>
              <a:spcBef>
                <a:spcPts val="0"/>
              </a:spcBef>
              <a:spcAft>
                <a:spcPts val="0"/>
              </a:spcAft>
              <a:buSzTx/>
              <a:buNone/>
            </a:pPr>
            <a:r>
              <a:rPr lang="en-US" sz="18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rPr>
              <a:t>6. </a:t>
            </a:r>
            <a:r>
              <a:rPr lang="en-US" sz="1800">
                <a:solidFill>
                  <a:srgbClr val="FFFFFF"/>
                </a:solidFill>
                <a:latin typeface="Montserrat" panose="00000500000000000000"/>
                <a:ea typeface="Montserrat" panose="00000500000000000000"/>
                <a:cs typeface="Montserrat" panose="00000500000000000000"/>
                <a:sym typeface="+mn-ea"/>
              </a:rPr>
              <a:t>https://www.eccouncil.org/cybersecurity-exchange/network-security/what-is-dns-hijacking-how-to-prevent-dns-attacks/</a:t>
            </a:r>
            <a:endParaRPr lang="en-US" sz="1800">
              <a:solidFill>
                <a:srgbClr val="FFFFFF"/>
              </a:solidFill>
              <a:latin typeface="Montserrat" panose="00000500000000000000"/>
              <a:ea typeface="Montserrat" panose="00000500000000000000"/>
              <a:cs typeface="Montserrat" panose="00000500000000000000"/>
            </a:endParaRPr>
          </a:p>
          <a:p>
            <a:pPr marL="0" marR="0" lvl="0" algn="l" rtl="0">
              <a:lnSpc>
                <a:spcPct val="140000"/>
              </a:lnSpc>
              <a:spcBef>
                <a:spcPts val="0"/>
              </a:spcBef>
              <a:spcAft>
                <a:spcPts val="0"/>
              </a:spcAft>
              <a:buSzTx/>
              <a:buNone/>
            </a:pPr>
            <a:endParaRPr lang="en-US" sz="1800" b="0" i="0" u="none" strike="noStrike" cap="none">
              <a:solidFill>
                <a:srgbClr val="FFFFFF"/>
              </a:solidFill>
              <a:latin typeface="Montserrat" panose="00000500000000000000"/>
              <a:ea typeface="Montserrat" panose="00000500000000000000"/>
              <a:cs typeface="Montserrat" panose="00000500000000000000"/>
              <a:sym typeface="Montserrat" panose="00000500000000000000"/>
            </a:endParaRPr>
          </a:p>
        </p:txBody>
      </p:sp>
      <p:cxnSp>
        <p:nvCxnSpPr>
          <p:cNvPr id="490" name="Google Shape;490;p31"/>
          <p:cNvCxnSpPr/>
          <p:nvPr/>
        </p:nvCxnSpPr>
        <p:spPr>
          <a:xfrm rot="-17009">
            <a:off x="10869070" y="7937904"/>
            <a:ext cx="18288144"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771" name="Google Shape;771;p42"/>
          <p:cNvSpPr txBox="1"/>
          <p:nvPr/>
        </p:nvSpPr>
        <p:spPr>
          <a:xfrm>
            <a:off x="5590285" y="3102293"/>
            <a:ext cx="7135200" cy="4431983"/>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imes New Roman" panose="02020603050405020304" pitchFamily="18" charset="0"/>
                <a:ea typeface="宋体" pitchFamily="2" charset="-122"/>
                <a:cs typeface="Times New Roman" panose="02020603050405020304" pitchFamily="18" charset="0"/>
                <a:sym typeface="Teko Medium" panose="02010600030101010101" charset="-122"/>
              </a:rPr>
              <a:t>THANK YOU!</a:t>
            </a:r>
            <a:endParaRPr dirty="0">
              <a:latin typeface="Times New Roman" panose="02020603050405020304" pitchFamily="18" charset="0"/>
              <a:ea typeface="宋体" pitchFamily="2" charset="-122"/>
            </a:endParaRPr>
          </a:p>
        </p:txBody>
      </p:sp>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 name="Google Shape;238;p22"/>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239" name="Google Shape;239;p22"/>
          <p:cNvSpPr txBox="1"/>
          <p:nvPr/>
        </p:nvSpPr>
        <p:spPr>
          <a:xfrm>
            <a:off x="2339300" y="275127"/>
            <a:ext cx="13609399" cy="4431983"/>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mn-lt"/>
                <a:ea typeface="Malgun Gothic Semilight" panose="020B0502040204020203" pitchFamily="34" charset="-122"/>
                <a:cs typeface="Times New Roman" panose="02020603050405020304" pitchFamily="18" charset="0"/>
                <a:sym typeface="Teko Medium" panose="02010600030101010101" charset="-122"/>
              </a:rPr>
              <a:t>How DNS</a:t>
            </a:r>
            <a:r>
              <a:rPr lang="zh-CN" altLang="en-US" sz="12000" b="0" i="0" u="none" strike="noStrike" cap="none" dirty="0">
                <a:solidFill>
                  <a:schemeClr val="lt1"/>
                </a:solidFill>
                <a:latin typeface="+mn-lt"/>
                <a:ea typeface="Malgun Gothic Semilight" panose="020B0502040204020203" pitchFamily="34" charset="-122"/>
                <a:cs typeface="Times New Roman" panose="02020603050405020304" pitchFamily="18" charset="0"/>
                <a:sym typeface="Teko Medium" panose="02010600030101010101" charset="-122"/>
              </a:rPr>
              <a:t> </a:t>
            </a:r>
            <a:r>
              <a:rPr lang="en-US" altLang="zh-CN" sz="12000" b="0" i="0" u="none" strike="noStrike" cap="none" dirty="0">
                <a:solidFill>
                  <a:schemeClr val="lt1"/>
                </a:solidFill>
                <a:latin typeface="+mn-lt"/>
                <a:ea typeface="Malgun Gothic Semilight" panose="020B0502040204020203" pitchFamily="34" charset="-122"/>
                <a:cs typeface="Times New Roman" panose="02020603050405020304" pitchFamily="18" charset="0"/>
                <a:sym typeface="Teko Medium" panose="02010600030101010101" charset="-122"/>
              </a:rPr>
              <a:t>Hijacking</a:t>
            </a:r>
            <a:r>
              <a:rPr lang="en-US" sz="12000" b="0" i="0" u="none" strike="noStrike" cap="none" dirty="0">
                <a:solidFill>
                  <a:schemeClr val="lt1"/>
                </a:solidFill>
                <a:latin typeface="+mn-lt"/>
                <a:ea typeface="Malgun Gothic Semilight" panose="020B0502040204020203" pitchFamily="34" charset="-122"/>
                <a:cs typeface="Times New Roman" panose="02020603050405020304" pitchFamily="18" charset="0"/>
                <a:sym typeface="Teko Medium" panose="02010600030101010101" charset="-122"/>
              </a:rPr>
              <a:t> </a:t>
            </a:r>
            <a:r>
              <a:rPr lang="en-US" sz="12000" b="0" i="0" u="none" strike="noStrike" cap="none"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works</a:t>
            </a:r>
            <a:endParaRPr dirty="0"/>
          </a:p>
        </p:txBody>
      </p:sp>
      <p:sp>
        <p:nvSpPr>
          <p:cNvPr id="240" name="Google Shape;240;p22"/>
          <p:cNvSpPr txBox="1"/>
          <p:nvPr/>
        </p:nvSpPr>
        <p:spPr>
          <a:xfrm>
            <a:off x="4417567" y="7509763"/>
            <a:ext cx="3998684" cy="5168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dirty="0">
                <a:solidFill>
                  <a:srgbClr val="60B3DD"/>
                </a:solidFill>
                <a:latin typeface="Montserrat" panose="00000500000000000000"/>
                <a:ea typeface="Montserrat" panose="00000500000000000000"/>
                <a:cs typeface="Montserrat" panose="00000500000000000000"/>
                <a:sym typeface="Montserrat" panose="00000500000000000000"/>
              </a:rPr>
              <a:t>Attack on DNS Service </a:t>
            </a:r>
            <a:endParaRPr dirty="0"/>
          </a:p>
        </p:txBody>
      </p:sp>
      <p:sp>
        <p:nvSpPr>
          <p:cNvPr id="241" name="Google Shape;241;p22"/>
          <p:cNvSpPr txBox="1"/>
          <p:nvPr/>
        </p:nvSpPr>
        <p:spPr>
          <a:xfrm>
            <a:off x="4417567" y="8440334"/>
            <a:ext cx="3381720" cy="5168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dirty="0">
                <a:solidFill>
                  <a:srgbClr val="60B3DD"/>
                </a:solidFill>
                <a:latin typeface="Montserrat" panose="00000500000000000000"/>
                <a:ea typeface="Montserrat" panose="00000500000000000000"/>
                <a:cs typeface="Montserrat" panose="00000500000000000000"/>
                <a:sym typeface="Montserrat" panose="00000500000000000000"/>
              </a:rPr>
              <a:t>Redirecting Traffic</a:t>
            </a:r>
            <a:endParaRPr dirty="0"/>
          </a:p>
        </p:txBody>
      </p:sp>
      <p:sp>
        <p:nvSpPr>
          <p:cNvPr id="242" name="Google Shape;242;p22"/>
          <p:cNvSpPr txBox="1"/>
          <p:nvPr/>
        </p:nvSpPr>
        <p:spPr>
          <a:xfrm>
            <a:off x="8837548" y="7509762"/>
            <a:ext cx="5089377" cy="5168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dirty="0">
                <a:solidFill>
                  <a:srgbClr val="60B3DD"/>
                </a:solidFill>
                <a:latin typeface="Montserrat" panose="00000500000000000000"/>
                <a:ea typeface="Montserrat" panose="00000500000000000000"/>
                <a:cs typeface="Montserrat" panose="00000500000000000000"/>
                <a:sym typeface="Montserrat" panose="00000500000000000000"/>
              </a:rPr>
              <a:t>Manipulation of DNS Records</a:t>
            </a:r>
            <a:endParaRPr dirty="0"/>
          </a:p>
        </p:txBody>
      </p:sp>
      <p:sp>
        <p:nvSpPr>
          <p:cNvPr id="243" name="Google Shape;243;p22"/>
          <p:cNvSpPr txBox="1"/>
          <p:nvPr/>
        </p:nvSpPr>
        <p:spPr>
          <a:xfrm>
            <a:off x="8837548" y="8440334"/>
            <a:ext cx="3998684" cy="5168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dirty="0">
                <a:solidFill>
                  <a:srgbClr val="60B3DD"/>
                </a:solidFill>
                <a:latin typeface="Montserrat" panose="00000500000000000000"/>
                <a:ea typeface="Montserrat" panose="00000500000000000000"/>
                <a:cs typeface="Montserrat" panose="00000500000000000000"/>
                <a:sym typeface="Montserrat" panose="00000500000000000000"/>
              </a:rPr>
              <a:t>Impact on Users</a:t>
            </a:r>
            <a:endParaRPr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4481" y="2727518"/>
            <a:ext cx="8846135" cy="4272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43"/>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787" name="Google Shape;787;p43"/>
          <p:cNvSpPr txBox="1"/>
          <p:nvPr/>
        </p:nvSpPr>
        <p:spPr>
          <a:xfrm>
            <a:off x="1028699" y="1019175"/>
            <a:ext cx="15448430" cy="1218795"/>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lvl="0">
              <a:lnSpc>
                <a:spcPct val="120000"/>
              </a:lnSpc>
            </a:pPr>
            <a:r>
              <a:rPr lang="en-US" sz="6600"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Intercept domain name resolution requests </a:t>
            </a:r>
            <a:endParaRPr sz="6600" dirty="0">
              <a:latin typeface="Times New Roman" panose="02020603050405020304" pitchFamily="18" charset="0"/>
              <a:cs typeface="Times New Roman" panose="02020603050405020304" pitchFamily="18" charset="0"/>
            </a:endParaRPr>
          </a:p>
        </p:txBody>
      </p:sp>
      <p:sp>
        <p:nvSpPr>
          <p:cNvPr id="788" name="Google Shape;788;p43"/>
          <p:cNvSpPr txBox="1"/>
          <p:nvPr/>
        </p:nvSpPr>
        <p:spPr>
          <a:xfrm>
            <a:off x="1028699" y="3419951"/>
            <a:ext cx="12144859" cy="3447098"/>
          </a:xfrm>
          <a:prstGeom prst="rect">
            <a:avLst/>
          </a:prstGeom>
          <a:noFill/>
          <a:ln>
            <a:noFill/>
          </a:ln>
        </p:spPr>
        <p:txBody>
          <a:bodyPr spcFirstLastPara="1" wrap="square" lIns="0" tIns="0" rIns="0" bIns="0" anchor="t" anchorCtr="0">
            <a:spAutoFit/>
          </a:bodyPr>
          <a:lstStyle/>
          <a:p>
            <a:pPr lvl="0"/>
            <a:r>
              <a:rPr lang="en-US"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Domain hijacking involves capturing domain name resolution requests within the compromised network's boundaries. It examines the requested domain name, permitting requests outside this scope while either returning a counterfeit IP address or causing the request to become unresponsive. </a:t>
            </a:r>
          </a:p>
          <a:p>
            <a:pPr lvl="0"/>
            <a:endParaRPr lang="en-US" sz="2800" dirty="0">
              <a:solidFill>
                <a:srgbClr val="FFFFFF"/>
              </a:solidFill>
              <a:latin typeface="Montserrat" panose="00000500000000000000"/>
              <a:ea typeface="Montserrat" panose="00000500000000000000"/>
              <a:cs typeface="Montserrat" panose="00000500000000000000"/>
              <a:sym typeface="Montserrat" panose="00000500000000000000"/>
            </a:endParaRPr>
          </a:p>
          <a:p>
            <a:pPr lvl="0"/>
            <a:r>
              <a:rPr lang="en-US"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This results in the specific URL being inaccessible or leading to a counterfeit URL.</a:t>
            </a:r>
          </a:p>
        </p:txBody>
      </p:sp>
      <p:cxnSp>
        <p:nvCxnSpPr>
          <p:cNvPr id="791" name="Google Shape;791;p43"/>
          <p:cNvCxnSpPr/>
          <p:nvPr/>
        </p:nvCxnSpPr>
        <p:spPr>
          <a:xfrm>
            <a:off x="443" y="9813177"/>
            <a:ext cx="6702713"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43"/>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787" name="Google Shape;787;p43"/>
          <p:cNvSpPr txBox="1"/>
          <p:nvPr/>
        </p:nvSpPr>
        <p:spPr>
          <a:xfrm>
            <a:off x="1028699" y="1019175"/>
            <a:ext cx="14802972" cy="1218795"/>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lvl="0">
              <a:lnSpc>
                <a:spcPct val="120000"/>
              </a:lnSpc>
            </a:pPr>
            <a:r>
              <a:rPr lang="en-US" sz="6600" dirty="0">
                <a:solidFill>
                  <a:schemeClr val="lt1"/>
                </a:solidFill>
                <a:latin typeface="Times New Roman" panose="02020603050405020304" pitchFamily="18" charset="0"/>
                <a:ea typeface="Malgun Gothic Semilight" panose="020B0502040204020203" pitchFamily="34" charset="-122"/>
                <a:cs typeface="Times New Roman" panose="02020603050405020304" pitchFamily="18" charset="0"/>
                <a:sym typeface="Teko Medium" panose="02010600030101010101" charset="-122"/>
              </a:rPr>
              <a:t>Affect the Internet experience of users </a:t>
            </a:r>
            <a:endParaRPr sz="6600" dirty="0">
              <a:latin typeface="Times New Roman" panose="02020603050405020304" pitchFamily="18" charset="0"/>
              <a:cs typeface="Times New Roman" panose="02020603050405020304" pitchFamily="18" charset="0"/>
            </a:endParaRPr>
          </a:p>
        </p:txBody>
      </p:sp>
      <p:sp>
        <p:nvSpPr>
          <p:cNvPr id="788" name="Google Shape;788;p43"/>
          <p:cNvSpPr txBox="1"/>
          <p:nvPr/>
        </p:nvSpPr>
        <p:spPr>
          <a:xfrm>
            <a:off x="1028699" y="3419951"/>
            <a:ext cx="12144859" cy="3447098"/>
          </a:xfrm>
          <a:prstGeom prst="rect">
            <a:avLst/>
          </a:prstGeom>
          <a:noFill/>
          <a:ln>
            <a:noFill/>
          </a:ln>
        </p:spPr>
        <p:txBody>
          <a:bodyPr spcFirstLastPara="1" wrap="square" lIns="0" tIns="0" rIns="0" bIns="0" anchor="t" anchorCtr="0">
            <a:spAutoFit/>
          </a:bodyPr>
          <a:lstStyle/>
          <a:p>
            <a:pPr lvl="0"/>
            <a:r>
              <a:rPr lang="en-US"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On the one hand, domain name hijacking may affect the Internet experience of users, users are led to fake websites and cannot browse the web normally, and the adverse impact of the domain name of the website with a large number of users will continue to expand after being hijacked; </a:t>
            </a:r>
          </a:p>
          <a:p>
            <a:pPr lvl="0"/>
            <a:endParaRPr lang="en-US" sz="2800" dirty="0">
              <a:solidFill>
                <a:srgbClr val="FFFFFF"/>
              </a:solidFill>
              <a:latin typeface="Montserrat" panose="00000500000000000000"/>
              <a:ea typeface="Montserrat" panose="00000500000000000000"/>
              <a:cs typeface="Montserrat" panose="00000500000000000000"/>
              <a:sym typeface="Montserrat" panose="00000500000000000000"/>
            </a:endParaRPr>
          </a:p>
          <a:p>
            <a:pPr lvl="0"/>
            <a:r>
              <a:rPr lang="en-US" sz="2800" b="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rPr>
              <a:t>On the other hand, users may be lured to fake websites to log in and other operations, resulting in disclosure of private data.</a:t>
            </a:r>
          </a:p>
        </p:txBody>
      </p:sp>
      <p:cxnSp>
        <p:nvCxnSpPr>
          <p:cNvPr id="791" name="Google Shape;791;p43"/>
          <p:cNvCxnSpPr/>
          <p:nvPr/>
        </p:nvCxnSpPr>
        <p:spPr>
          <a:xfrm>
            <a:off x="443" y="9813177"/>
            <a:ext cx="6702713"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7"/>
          <p:cNvPicPr preferRelativeResize="0"/>
          <p:nvPr/>
        </p:nvPicPr>
        <p:blipFill rotWithShape="1">
          <a:blip r:embed="rId3"/>
          <a:srcRect t="7825" b="7824"/>
          <a:stretch>
            <a:fillRect/>
          </a:stretch>
        </p:blipFill>
        <p:spPr>
          <a:xfrm>
            <a:off x="0" y="0"/>
            <a:ext cx="18288000" cy="10287000"/>
          </a:xfrm>
          <a:prstGeom prst="rect">
            <a:avLst/>
          </a:prstGeom>
          <a:noFill/>
          <a:ln>
            <a:noFill/>
          </a:ln>
        </p:spPr>
      </p:pic>
      <p:sp>
        <p:nvSpPr>
          <p:cNvPr id="172" name="Google Shape;172;p17"/>
          <p:cNvSpPr txBox="1"/>
          <p:nvPr/>
        </p:nvSpPr>
        <p:spPr>
          <a:xfrm>
            <a:off x="1365337" y="6696750"/>
            <a:ext cx="15557400" cy="2215515"/>
          </a:xfrm>
          <a:prstGeom prst="rect">
            <a:avLst/>
          </a:prstGeom>
          <a:noFill/>
          <a:ln>
            <a:noFill/>
          </a:ln>
          <a:effectLst>
            <a:outerShdw blurRad="828675"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DNS vs IP</a:t>
            </a:r>
          </a:p>
        </p:txBody>
      </p:sp>
      <p:sp>
        <p:nvSpPr>
          <p:cNvPr id="173" name="Google Shape;173;p17"/>
          <p:cNvSpPr txBox="1"/>
          <p:nvPr/>
        </p:nvSpPr>
        <p:spPr>
          <a:xfrm>
            <a:off x="1365337" y="8491690"/>
            <a:ext cx="15557326" cy="69977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60B3DD"/>
                </a:solidFill>
                <a:latin typeface="Montserrat" panose="00000500000000000000"/>
                <a:ea typeface="Montserrat" panose="00000500000000000000"/>
                <a:cs typeface="Montserrat" panose="00000500000000000000"/>
                <a:sym typeface="Montserrat" panose="00000500000000000000"/>
              </a:rPr>
              <a:t>Where is google.com?   Ah! It is at 66.102.13.105 : )</a:t>
            </a:r>
          </a:p>
        </p:txBody>
      </p:sp>
      <p:pic>
        <p:nvPicPr>
          <p:cNvPr id="2" name="图片 1"/>
          <p:cNvPicPr>
            <a:picLocks noChangeAspect="1"/>
          </p:cNvPicPr>
          <p:nvPr/>
        </p:nvPicPr>
        <p:blipFill>
          <a:blip r:embed="rId4"/>
          <a:stretch>
            <a:fillRect/>
          </a:stretch>
        </p:blipFill>
        <p:spPr>
          <a:xfrm>
            <a:off x="6109335" y="1839595"/>
            <a:ext cx="7153910" cy="4015105"/>
          </a:xfrm>
          <a:prstGeom prst="rect">
            <a:avLst/>
          </a:prstGeom>
        </p:spPr>
      </p:pic>
      <p:grpSp>
        <p:nvGrpSpPr>
          <p:cNvPr id="169" name="Google Shape;169;p17"/>
          <p:cNvGrpSpPr/>
          <p:nvPr/>
        </p:nvGrpSpPr>
        <p:grpSpPr>
          <a:xfrm>
            <a:off x="5375207" y="4522320"/>
            <a:ext cx="2126797" cy="2136330"/>
            <a:chOff x="1813" y="0"/>
            <a:chExt cx="809173" cy="812800"/>
          </a:xfrm>
        </p:grpSpPr>
        <p:sp>
          <p:nvSpPr>
            <p:cNvPr id="170" name="Google Shape;170;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5" name="Google Shape;165;p17"/>
          <p:cNvGrpSpPr/>
          <p:nvPr/>
        </p:nvGrpSpPr>
        <p:grpSpPr>
          <a:xfrm>
            <a:off x="10176280" y="-978578"/>
            <a:ext cx="4337130" cy="4356571"/>
            <a:chOff x="1813" y="0"/>
            <a:chExt cx="809173" cy="812800"/>
          </a:xfrm>
        </p:grpSpPr>
        <p:sp>
          <p:nvSpPr>
            <p:cNvPr id="166" name="Google Shape;166;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 name="Google Shape;157;p16"/>
          <p:cNvSpPr txBox="1"/>
          <p:nvPr/>
        </p:nvSpPr>
        <p:spPr>
          <a:xfrm>
            <a:off x="5635500" y="9373778"/>
            <a:ext cx="7017000" cy="517065"/>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zh-CN" altLang="en-US"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郭荣锦  </a:t>
            </a:r>
            <a:r>
              <a:rPr lang="en-US" altLang="zh-CN" sz="2800" dirty="0">
                <a:solidFill>
                  <a:schemeClr val="lt1"/>
                </a:solidFill>
                <a:latin typeface="华文中宋" panose="02010600040101010101" pitchFamily="2" charset="-122"/>
                <a:ea typeface="华文中宋" panose="02010600040101010101" pitchFamily="2" charset="-122"/>
                <a:cs typeface="Times New Roman" panose="02020603050405020304" pitchFamily="18" charset="0"/>
                <a:sym typeface="Teko Medium" panose="02010600030101010101" charset="-122"/>
              </a:rPr>
              <a:t>202130134932</a:t>
            </a:r>
            <a:endParaRPr sz="100" dirty="0">
              <a:latin typeface="华文中宋" panose="02010600040101010101" pitchFamily="2" charset="-122"/>
              <a:ea typeface="华文中宋" panose="0201060004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8"/>
          <p:cNvPicPr preferRelativeResize="0"/>
          <p:nvPr/>
        </p:nvPicPr>
        <p:blipFill rotWithShape="1">
          <a:blip r:embed="rId3"/>
          <a:srcRect t="7825" b="7824"/>
          <a:stretch>
            <a:fillRect/>
          </a:stretch>
        </p:blipFill>
        <p:spPr>
          <a:xfrm>
            <a:off x="0" y="0"/>
            <a:ext cx="18288000" cy="10287000"/>
          </a:xfrm>
          <a:prstGeom prst="rect">
            <a:avLst/>
          </a:prstGeom>
          <a:noFill/>
          <a:ln>
            <a:noFill/>
          </a:ln>
        </p:spPr>
      </p:pic>
      <p:pic>
        <p:nvPicPr>
          <p:cNvPr id="179" name="Google Shape;179;p18"/>
          <p:cNvPicPr preferRelativeResize="0"/>
          <p:nvPr/>
        </p:nvPicPr>
        <p:blipFill rotWithShape="1">
          <a:blip r:embed="rId4"/>
          <a:srcRect t="37077" r="13085" b="28716"/>
          <a:stretch>
            <a:fillRect/>
          </a:stretch>
        </p:blipFill>
        <p:spPr>
          <a:xfrm>
            <a:off x="2126341" y="919438"/>
            <a:ext cx="14035317" cy="3305126"/>
          </a:xfrm>
          <a:prstGeom prst="rect">
            <a:avLst/>
          </a:prstGeom>
          <a:noFill/>
          <a:ln>
            <a:noFill/>
          </a:ln>
        </p:spPr>
      </p:pic>
      <p:grpSp>
        <p:nvGrpSpPr>
          <p:cNvPr id="180" name="Google Shape;180;p18"/>
          <p:cNvGrpSpPr/>
          <p:nvPr/>
        </p:nvGrpSpPr>
        <p:grpSpPr>
          <a:xfrm>
            <a:off x="2126341" y="4625852"/>
            <a:ext cx="6557047" cy="4927131"/>
            <a:chOff x="0" y="-38100"/>
            <a:chExt cx="1726959" cy="1297681"/>
          </a:xfrm>
        </p:grpSpPr>
        <p:sp>
          <p:nvSpPr>
            <p:cNvPr id="181" name="Google Shape;181;p18"/>
            <p:cNvSpPr/>
            <p:nvPr/>
          </p:nvSpPr>
          <p:spPr>
            <a:xfrm>
              <a:off x="0" y="0"/>
              <a:ext cx="1726959" cy="1259581"/>
            </a:xfrm>
            <a:custGeom>
              <a:avLst/>
              <a:gdLst/>
              <a:ahLst/>
              <a:cxnLst/>
              <a:rect l="l" t="t" r="r" b="b"/>
              <a:pathLst>
                <a:path w="1726959" h="1259581" extrusionOk="0">
                  <a:moveTo>
                    <a:pt x="0" y="0"/>
                  </a:moveTo>
                  <a:lnTo>
                    <a:pt x="1726959" y="0"/>
                  </a:lnTo>
                  <a:lnTo>
                    <a:pt x="1726959" y="1259581"/>
                  </a:lnTo>
                  <a:lnTo>
                    <a:pt x="0" y="1259581"/>
                  </a:lnTo>
                  <a:close/>
                </a:path>
              </a:pathLst>
            </a:custGeom>
            <a:solidFill>
              <a:srgbClr val="132E57"/>
            </a:solidFill>
            <a:ln>
              <a:noFill/>
            </a:ln>
          </p:spPr>
        </p:sp>
        <p:sp>
          <p:nvSpPr>
            <p:cNvPr id="182" name="Google Shape;182;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83" name="Google Shape;183;p18"/>
          <p:cNvSpPr txBox="1"/>
          <p:nvPr/>
        </p:nvSpPr>
        <p:spPr>
          <a:xfrm>
            <a:off x="3255412" y="5382660"/>
            <a:ext cx="4885697" cy="1107440"/>
          </a:xfrm>
          <a:prstGeom prst="rect">
            <a:avLst/>
          </a:prstGeom>
          <a:noFill/>
          <a:ln>
            <a:noFill/>
          </a:ln>
          <a:effectLst>
            <a:outerShdw blurRad="542925" dist="19050" dir="900000" algn="bl" rotWithShape="0">
              <a:srgbClr val="6CE5E8">
                <a:alpha val="95000"/>
              </a:srgbClr>
            </a:outerShdw>
          </a:effectLst>
        </p:spPr>
        <p:txBody>
          <a:bodyPr spcFirstLastPara="1" wrap="square" lIns="0" tIns="0" rIns="0" bIns="0" anchor="t" anchorCtr="0">
            <a:spAutoFit/>
          </a:bodyPr>
          <a:lstStyle/>
          <a:p>
            <a:pPr marL="0" indent="0">
              <a:lnSpc>
                <a:spcPct val="120000"/>
              </a:lnSpc>
              <a:buNone/>
            </a:pPr>
            <a:r>
              <a:rPr lang="en-US" sz="6000" cap="none" dirty="0">
                <a:solidFill>
                  <a:schemeClr val="lt1"/>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IP Address</a:t>
            </a:r>
          </a:p>
        </p:txBody>
      </p:sp>
      <p:sp>
        <p:nvSpPr>
          <p:cNvPr id="184" name="Google Shape;184;p18"/>
          <p:cNvSpPr txBox="1"/>
          <p:nvPr/>
        </p:nvSpPr>
        <p:spPr>
          <a:xfrm>
            <a:off x="3255010" y="6529070"/>
            <a:ext cx="5428615" cy="2803525"/>
          </a:xfrm>
          <a:prstGeom prst="rect">
            <a:avLst/>
          </a:prstGeom>
          <a:noFill/>
          <a:ln>
            <a:noFill/>
          </a:ln>
        </p:spPr>
        <p:txBody>
          <a:bodyPr spcFirstLastPara="1" wrap="square" lIns="0" tIns="0" rIns="0" bIns="0" anchor="t" anchorCtr="0">
            <a:noAutofit/>
          </a:bodyPr>
          <a:lstStyle/>
          <a:p>
            <a:pPr marL="0" indent="0">
              <a:lnSpc>
                <a:spcPct val="140000"/>
              </a:lnSpc>
              <a:buNone/>
            </a:pPr>
            <a:r>
              <a:rPr lang="en-US" sz="2600" cap="none" dirty="0">
                <a:solidFill>
                  <a:srgbClr val="FFFFFF"/>
                </a:solidFill>
                <a:latin typeface="Montserrat" panose="00000500000000000000"/>
                <a:ea typeface="Montserrat" panose="00000500000000000000"/>
                <a:cs typeface="Montserrat" panose="00000500000000000000"/>
                <a:sym typeface="Montserrat" panose="00000500000000000000"/>
              </a:rPr>
              <a:t>IP addresses are made up of four groups of number with each group from 0 to 255 (IPV4). </a:t>
            </a:r>
          </a:p>
          <a:p>
            <a:pPr marL="0" indent="0">
              <a:lnSpc>
                <a:spcPct val="140000"/>
              </a:lnSpc>
              <a:buNone/>
            </a:pPr>
            <a:r>
              <a:rPr lang="en-US" sz="2200" cap="none" dirty="0">
                <a:solidFill>
                  <a:schemeClr val="bg1">
                    <a:lumMod val="65000"/>
                  </a:schemeClr>
                </a:solidFill>
                <a:latin typeface="Montserrat" panose="00000500000000000000"/>
                <a:ea typeface="Montserrat" panose="00000500000000000000"/>
                <a:cs typeface="Montserrat" panose="00000500000000000000"/>
                <a:sym typeface="Montserrat" panose="00000500000000000000"/>
              </a:rPr>
              <a:t>(</a:t>
            </a:r>
            <a:r>
              <a:rPr lang="en-US" sz="2200" cap="none" dirty="0" err="1">
                <a:solidFill>
                  <a:schemeClr val="bg1">
                    <a:lumMod val="65000"/>
                  </a:schemeClr>
                </a:solidFill>
                <a:latin typeface="Montserrat" panose="00000500000000000000"/>
                <a:ea typeface="Montserrat" panose="00000500000000000000"/>
                <a:cs typeface="Montserrat" panose="00000500000000000000"/>
                <a:sym typeface="Montserrat" panose="00000500000000000000"/>
              </a:rPr>
              <a:t>e.g</a:t>
            </a:r>
            <a:r>
              <a:rPr lang="en-US" sz="2200" cap="none" dirty="0">
                <a:solidFill>
                  <a:schemeClr val="bg1">
                    <a:lumMod val="65000"/>
                  </a:schemeClr>
                </a:solidFill>
                <a:latin typeface="Montserrat" panose="00000500000000000000"/>
                <a:ea typeface="Montserrat" panose="00000500000000000000"/>
                <a:cs typeface="Montserrat" panose="00000500000000000000"/>
                <a:sym typeface="Montserrat" panose="00000500000000000000"/>
              </a:rPr>
              <a:t> IPV4 192.168.1.1</a:t>
            </a:r>
          </a:p>
          <a:p>
            <a:pPr marL="0" indent="0">
              <a:lnSpc>
                <a:spcPct val="140000"/>
              </a:lnSpc>
              <a:buNone/>
            </a:pPr>
            <a:r>
              <a:rPr lang="en-US" sz="2200" cap="none" dirty="0">
                <a:solidFill>
                  <a:schemeClr val="bg1">
                    <a:lumMod val="65000"/>
                  </a:schemeClr>
                </a:solidFill>
                <a:latin typeface="Montserrat" panose="00000500000000000000"/>
                <a:ea typeface="Montserrat" panose="00000500000000000000"/>
                <a:cs typeface="Montserrat" panose="00000500000000000000"/>
                <a:sym typeface="Montserrat" panose="00000500000000000000"/>
              </a:rPr>
              <a:t>IPV6 provides a much larger address space than IPv4 )</a:t>
            </a:r>
          </a:p>
        </p:txBody>
      </p:sp>
      <p:grpSp>
        <p:nvGrpSpPr>
          <p:cNvPr id="185" name="Google Shape;185;p18"/>
          <p:cNvGrpSpPr/>
          <p:nvPr/>
        </p:nvGrpSpPr>
        <p:grpSpPr>
          <a:xfrm>
            <a:off x="9604611" y="4625852"/>
            <a:ext cx="6557047" cy="4927131"/>
            <a:chOff x="0" y="-38100"/>
            <a:chExt cx="1726959" cy="1297681"/>
          </a:xfrm>
        </p:grpSpPr>
        <p:sp>
          <p:nvSpPr>
            <p:cNvPr id="186" name="Google Shape;186;p18"/>
            <p:cNvSpPr/>
            <p:nvPr/>
          </p:nvSpPr>
          <p:spPr>
            <a:xfrm>
              <a:off x="0" y="0"/>
              <a:ext cx="1726959" cy="1259581"/>
            </a:xfrm>
            <a:custGeom>
              <a:avLst/>
              <a:gdLst/>
              <a:ahLst/>
              <a:cxnLst/>
              <a:rect l="l" t="t" r="r" b="b"/>
              <a:pathLst>
                <a:path w="1726959" h="1259581" extrusionOk="0">
                  <a:moveTo>
                    <a:pt x="0" y="0"/>
                  </a:moveTo>
                  <a:lnTo>
                    <a:pt x="1726959" y="0"/>
                  </a:lnTo>
                  <a:lnTo>
                    <a:pt x="1726959" y="1259581"/>
                  </a:lnTo>
                  <a:lnTo>
                    <a:pt x="0" y="1259581"/>
                  </a:lnTo>
                  <a:close/>
                </a:path>
              </a:pathLst>
            </a:custGeom>
            <a:solidFill>
              <a:srgbClr val="132E57"/>
            </a:solidFill>
            <a:ln>
              <a:noFill/>
            </a:ln>
          </p:spPr>
        </p:sp>
        <p:sp>
          <p:nvSpPr>
            <p:cNvPr id="187" name="Google Shape;187;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18"/>
          <p:cNvSpPr txBox="1"/>
          <p:nvPr/>
        </p:nvSpPr>
        <p:spPr>
          <a:xfrm>
            <a:off x="11237881" y="5382660"/>
            <a:ext cx="3794700" cy="1107440"/>
          </a:xfrm>
          <a:prstGeom prst="rect">
            <a:avLst/>
          </a:prstGeom>
          <a:noFill/>
          <a:ln>
            <a:noFill/>
          </a:ln>
          <a:effectLst>
            <a:outerShdw blurRad="828675" dist="19050" dir="720000" algn="bl" rotWithShape="0">
              <a:srgbClr val="6CE5E8">
                <a:alpha val="95000"/>
              </a:srgbClr>
            </a:outerShdw>
          </a:effectLst>
        </p:spPr>
        <p:txBody>
          <a:bodyPr spcFirstLastPara="1" wrap="square" lIns="0" tIns="0" rIns="0" bIns="0" anchor="t" anchorCtr="0">
            <a:spAutoFit/>
          </a:bodyPr>
          <a:lstStyle/>
          <a:p>
            <a:pPr marL="0" indent="0" algn="r">
              <a:lnSpc>
                <a:spcPct val="120000"/>
              </a:lnSpc>
              <a:buNone/>
            </a:pPr>
            <a:r>
              <a:rPr lang="en-US" sz="6000" cap="none" dirty="0">
                <a:solidFill>
                  <a:schemeClr val="lt1"/>
                </a:solidFill>
                <a:latin typeface="Times New Roman" panose="02020603050405020304" pitchFamily="18" charset="0"/>
                <a:ea typeface="Teko Medium" panose="02010600030101010101" charset="-122"/>
                <a:cs typeface="Times New Roman" panose="02020603050405020304" pitchFamily="18" charset="0"/>
                <a:sym typeface="Teko Medium" panose="02010600030101010101" charset="-122"/>
              </a:rPr>
              <a:t>DNS</a:t>
            </a:r>
          </a:p>
        </p:txBody>
      </p:sp>
      <p:sp>
        <p:nvSpPr>
          <p:cNvPr id="189" name="Google Shape;189;p18"/>
          <p:cNvSpPr txBox="1"/>
          <p:nvPr/>
        </p:nvSpPr>
        <p:spPr>
          <a:xfrm>
            <a:off x="10079355" y="6529070"/>
            <a:ext cx="4953000" cy="2540635"/>
          </a:xfrm>
          <a:prstGeom prst="rect">
            <a:avLst/>
          </a:prstGeom>
          <a:noFill/>
          <a:ln>
            <a:noFill/>
          </a:ln>
        </p:spPr>
        <p:txBody>
          <a:bodyPr spcFirstLastPara="1" wrap="square" lIns="0" tIns="0" rIns="0" bIns="0" anchor="t" anchorCtr="0">
            <a:spAutoFit/>
          </a:bodyPr>
          <a:lstStyle/>
          <a:p>
            <a:pPr marL="0" indent="0" algn="r">
              <a:lnSpc>
                <a:spcPct val="140000"/>
              </a:lnSpc>
              <a:buNone/>
            </a:pPr>
            <a:r>
              <a:rPr lang="en-US" sz="2600" cap="none">
                <a:solidFill>
                  <a:srgbClr val="FFFFFF"/>
                </a:solidFill>
                <a:latin typeface="Montserrat" panose="00000500000000000000"/>
                <a:ea typeface="Montserrat" panose="00000500000000000000"/>
                <a:cs typeface="Montserrat" panose="00000500000000000000"/>
                <a:sym typeface="Montserrat" panose="00000500000000000000"/>
              </a:rPr>
              <a:t>DNS can be a string of characters</a:t>
            </a:r>
          </a:p>
          <a:p>
            <a:pPr marL="0" indent="0" algn="r">
              <a:lnSpc>
                <a:spcPct val="140000"/>
              </a:lnSpc>
              <a:buNone/>
            </a:pPr>
            <a:endParaRPr lang="en-US" sz="2200">
              <a:solidFill>
                <a:schemeClr val="bg1">
                  <a:lumMod val="65000"/>
                </a:schemeClr>
              </a:solidFill>
              <a:latin typeface="Montserrat" panose="00000500000000000000"/>
              <a:ea typeface="Montserrat" panose="00000500000000000000"/>
              <a:cs typeface="Montserrat" panose="00000500000000000000"/>
              <a:sym typeface="+mn-ea"/>
            </a:endParaRPr>
          </a:p>
          <a:p>
            <a:pPr marL="0" indent="0" algn="r">
              <a:lnSpc>
                <a:spcPct val="140000"/>
              </a:lnSpc>
              <a:buNone/>
            </a:pPr>
            <a:r>
              <a:rPr lang="en-US" sz="2200">
                <a:solidFill>
                  <a:schemeClr val="bg1">
                    <a:lumMod val="65000"/>
                  </a:schemeClr>
                </a:solidFill>
                <a:latin typeface="Montserrat" panose="00000500000000000000"/>
                <a:ea typeface="Montserrat" panose="00000500000000000000"/>
                <a:cs typeface="Montserrat" panose="00000500000000000000"/>
                <a:sym typeface="+mn-ea"/>
              </a:rPr>
              <a:t>(e.g www.example.com</a:t>
            </a:r>
          </a:p>
          <a:p>
            <a:pPr marL="0" indent="0" algn="r">
              <a:lnSpc>
                <a:spcPct val="140000"/>
              </a:lnSpc>
              <a:buNone/>
            </a:pPr>
            <a:r>
              <a:rPr lang="en-US" sz="2200">
                <a:solidFill>
                  <a:schemeClr val="bg1">
                    <a:lumMod val="65000"/>
                  </a:schemeClr>
                </a:solidFill>
                <a:latin typeface="Montserrat" panose="00000500000000000000"/>
                <a:ea typeface="Montserrat" panose="00000500000000000000"/>
                <a:cs typeface="Montserrat" panose="00000500000000000000"/>
                <a:sym typeface="+mn-ea"/>
              </a:rPr>
              <a:t>Easy to be remembered by users )</a:t>
            </a:r>
            <a:endParaRPr lang="en-US" sz="2200" cap="none">
              <a:solidFill>
                <a:schemeClr val="bg1">
                  <a:lumMod val="65000"/>
                </a:schemeClr>
              </a:solidFill>
              <a:latin typeface="Montserrat" panose="00000500000000000000"/>
              <a:ea typeface="Montserrat" panose="00000500000000000000"/>
              <a:cs typeface="Montserrat" panose="00000500000000000000"/>
              <a:sym typeface="+mn-ea"/>
            </a:endParaRPr>
          </a:p>
        </p:txBody>
      </p:sp>
      <p:cxnSp>
        <p:nvCxnSpPr>
          <p:cNvPr id="190" name="Google Shape;190;p18"/>
          <p:cNvCxnSpPr/>
          <p:nvPr/>
        </p:nvCxnSpPr>
        <p:spPr>
          <a:xfrm rot="-8341">
            <a:off x="3255396" y="6476223"/>
            <a:ext cx="11777209"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par>
                                <p:cTn id="11" presetID="10" presetClass="entr" presetSubtype="0" fill="hold" nodeType="with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9"/>
                                        </p:tgtEl>
                                        <p:attrNameLst>
                                          <p:attrName>style.visibility</p:attrName>
                                        </p:attrNameLst>
                                      </p:cBhvr>
                                      <p:to>
                                        <p:strVal val="visible"/>
                                      </p:to>
                                    </p:set>
                                    <p:animEffect transition="in" filter="fade">
                                      <p:cBhvr>
                                        <p:cTn id="18" dur="500"/>
                                        <p:tgtEl>
                                          <p:spTgt spid="189"/>
                                        </p:tgtEl>
                                      </p:cBhvr>
                                    </p:animEffect>
                                  </p:childTnLst>
                                </p:cTn>
                              </p:par>
                              <p:par>
                                <p:cTn id="19" presetID="10" presetClass="entr" presetSubtype="0" fill="hold" nodeType="withEffect">
                                  <p:stCondLst>
                                    <p:cond delay="0"/>
                                  </p:stCondLst>
                                  <p:childTnLst>
                                    <p:set>
                                      <p:cBhvr>
                                        <p:cTn id="20" dur="1" fill="hold">
                                          <p:stCondLst>
                                            <p:cond delay="0"/>
                                          </p:stCondLst>
                                        </p:cTn>
                                        <p:tgtEl>
                                          <p:spTgt spid="188"/>
                                        </p:tgtEl>
                                        <p:attrNameLst>
                                          <p:attrName>style.visibility</p:attrName>
                                        </p:attrNameLst>
                                      </p:cBhvr>
                                      <p:to>
                                        <p:strVal val="visible"/>
                                      </p:to>
                                    </p:set>
                                    <p:animEffect transition="in" filter="fade">
                                      <p:cBhvr>
                                        <p:cTn id="21" dur="500"/>
                                        <p:tgtEl>
                                          <p:spTgt spid="188"/>
                                        </p:tgtEl>
                                      </p:cBhvr>
                                    </p:animEffect>
                                  </p:childTnLst>
                                </p:cTn>
                              </p:par>
                              <p:par>
                                <p:cTn id="22" presetID="10" presetClass="entr" presetSubtype="0" fill="hold" nodeType="withEffect">
                                  <p:stCondLst>
                                    <p:cond delay="0"/>
                                  </p:stCondLst>
                                  <p:childTnLst>
                                    <p:set>
                                      <p:cBhvr>
                                        <p:cTn id="23" dur="1" fill="hold">
                                          <p:stCondLst>
                                            <p:cond delay="0"/>
                                          </p:stCondLst>
                                        </p:cTn>
                                        <p:tgtEl>
                                          <p:spTgt spid="185"/>
                                        </p:tgtEl>
                                        <p:attrNameLst>
                                          <p:attrName>style.visibility</p:attrName>
                                        </p:attrNameLst>
                                      </p:cBhvr>
                                      <p:to>
                                        <p:strVal val="visible"/>
                                      </p:to>
                                    </p:set>
                                    <p:animEffect transition="in" filter="fade">
                                      <p:cBhvr>
                                        <p:cTn id="24" dur="500"/>
                                        <p:tgtEl>
                                          <p:spTgt spid="185"/>
                                        </p:tgtEl>
                                      </p:cBhvr>
                                    </p:animEffect>
                                  </p:childTnLst>
                                </p:cTn>
                              </p:par>
                              <p:par>
                                <p:cTn id="25" presetID="10" presetClass="entr" presetSubtype="0" fill="hold" nodeType="with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fade">
                                      <p:cBhvr>
                                        <p:cTn id="27"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9"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b54ea85d-12aa-4778-b02b-025e51fb0062"/>
  <p:tag name="COMMONDATA" val="eyJoZGlkIjoiZTM2NDVmYzRkOTE3YjJiODhmZjI3MGUzN2Q5YmZmYW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6200,&quot;width&quot;:28800}"/>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on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2442</Words>
  <Application>Microsoft Office PowerPoint</Application>
  <PresentationFormat>自定义</PresentationFormat>
  <Paragraphs>205</Paragraphs>
  <Slides>41</Slides>
  <Notes>41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Wingdings</vt:lpstr>
      <vt:lpstr>Malgun Gothic Semilight</vt:lpstr>
      <vt:lpstr>Times New Roman</vt:lpstr>
      <vt:lpstr>Teko Medium</vt:lpstr>
      <vt:lpstr>Palatino Linotype</vt:lpstr>
      <vt:lpstr>Arial</vt:lpstr>
      <vt:lpstr>Calibri</vt:lpstr>
      <vt:lpstr>Montserrat</vt:lpstr>
      <vt:lpstr>华文中宋</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晋一 李</cp:lastModifiedBy>
  <cp:revision>88</cp:revision>
  <dcterms:created xsi:type="dcterms:W3CDTF">2023-11-07T09:29:09Z</dcterms:created>
  <dcterms:modified xsi:type="dcterms:W3CDTF">2023-11-09T01:07:01Z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0BF331D8850AE31065034A6569467A80_43</vt:lpwstr>
  </property>
  <property fmtid="{D5CDD505-2E9C-101B-9397-08002B2CF9AE}" pid="3" name="KSOProductBuildVer">
    <vt:lpwstr>2052-6.2.2.8394</vt:lpwstr>
  </property>
</Properties>
</file>